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handoutMasterIdLst>
    <p:handoutMasterId r:id="rId15"/>
  </p:handoutMasterIdLst>
  <p:sldIdLst>
    <p:sldId id="390" r:id="rId2"/>
    <p:sldId id="400" r:id="rId3"/>
    <p:sldId id="268" r:id="rId4"/>
    <p:sldId id="264" r:id="rId5"/>
    <p:sldId id="263" r:id="rId6"/>
    <p:sldId id="277" r:id="rId7"/>
    <p:sldId id="278" r:id="rId8"/>
    <p:sldId id="279" r:id="rId9"/>
    <p:sldId id="260" r:id="rId10"/>
    <p:sldId id="398" r:id="rId11"/>
    <p:sldId id="276" r:id="rId12"/>
    <p:sldId id="399" r:id="rId13"/>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page is your home page</a:t>
            </a:r>
          </a:p>
          <a:p>
            <a:r>
              <a:rPr lang="en-US" altLang="en-US" dirty="0"/>
              <a:t>Go over all information on this page</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A1D262-6B3B-4334-A8CB-943FE5A13EF2}"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extLst>
      <p:ext uri="{BB962C8B-B14F-4D97-AF65-F5344CB8AC3E}">
        <p14:creationId xmlns:p14="http://schemas.microsoft.com/office/powerpoint/2010/main" val="2101455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4064763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COE – Teacher Supervisors Mileage Travel request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87" y="115444"/>
            <a:ext cx="8950036" cy="857875"/>
          </a:xfrm>
          <a:solidFill>
            <a:schemeClr val="bg1"/>
          </a:solidFill>
          <a:ln>
            <a:solidFill>
              <a:srgbClr val="FF0000"/>
            </a:solidFill>
          </a:ln>
        </p:spPr>
        <p:txBody>
          <a:bodyPr>
            <a:normAutofit fontScale="90000"/>
          </a:bodyPr>
          <a:lstStyle/>
          <a:p>
            <a:pPr algn="l"/>
            <a:br>
              <a:rPr lang="en-US" sz="2000" dirty="0"/>
            </a:br>
            <a:r>
              <a:rPr lang="en-US" sz="2000" b="0" dirty="0">
                <a:effectLst>
                  <a:outerShdw blurRad="38100" dist="38100" dir="2700000" algn="tl">
                    <a:srgbClr val="000000">
                      <a:alpha val="43137"/>
                    </a:srgbClr>
                  </a:outerShdw>
                </a:effectLst>
                <a:latin typeface="+mn-lt"/>
              </a:rPr>
              <a:t>Enter the Estimated Mileage for the month, and add a description, as shown below. Once all the details are filled in, click on save at the bottom of the page. </a:t>
            </a:r>
            <a:br>
              <a:rPr lang="en-US" sz="2000" b="1" dirty="0">
                <a:latin typeface="+mn-lt"/>
              </a:rPr>
            </a:b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B76974C-533D-4330-A4F0-27A3F8B37F15}"/>
              </a:ext>
            </a:extLst>
          </p:cNvPr>
          <p:cNvPicPr>
            <a:picLocks noChangeAspect="1"/>
          </p:cNvPicPr>
          <p:nvPr/>
        </p:nvPicPr>
        <p:blipFill>
          <a:blip r:embed="rId2"/>
          <a:stretch>
            <a:fillRect/>
          </a:stretch>
        </p:blipFill>
        <p:spPr>
          <a:xfrm>
            <a:off x="110836" y="1221355"/>
            <a:ext cx="8950036" cy="4798445"/>
          </a:xfrm>
          <a:prstGeom prst="rect">
            <a:avLst/>
          </a:prstGeom>
        </p:spPr>
      </p:pic>
    </p:spTree>
    <p:extLst>
      <p:ext uri="{BB962C8B-B14F-4D97-AF65-F5344CB8AC3E}">
        <p14:creationId xmlns:p14="http://schemas.microsoft.com/office/powerpoint/2010/main" val="2703301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E43E65-A97A-4838-9C9B-2E3A01FF5317}"/>
              </a:ext>
            </a:extLst>
          </p:cNvPr>
          <p:cNvSpPr>
            <a:spLocks noGrp="1"/>
          </p:cNvSpPr>
          <p:nvPr>
            <p:ph type="title"/>
          </p:nvPr>
        </p:nvSpPr>
        <p:spPr>
          <a:xfrm>
            <a:off x="138545" y="113378"/>
            <a:ext cx="8691419" cy="1156855"/>
          </a:xfrm>
          <a:solidFill>
            <a:schemeClr val="bg1"/>
          </a:solidFill>
          <a:ln>
            <a:solidFill>
              <a:srgbClr val="FF0000"/>
            </a:solidFill>
          </a:ln>
        </p:spPr>
        <p:txBody>
          <a:bodyPr>
            <a:normAutofit fontScale="90000"/>
          </a:bodyPr>
          <a:lstStyle/>
          <a:p>
            <a:pPr algn="l"/>
            <a:r>
              <a:rPr lang="en-US" sz="3600" dirty="0">
                <a:effectLst>
                  <a:outerShdw blurRad="38100" dist="38100" dir="2700000" algn="tl">
                    <a:srgbClr val="000000">
                      <a:alpha val="43137"/>
                    </a:srgbClr>
                  </a:outerShdw>
                </a:effectLst>
              </a:rPr>
              <a:t>Alerts: </a:t>
            </a:r>
            <a:r>
              <a:rPr lang="en-US" sz="2700" b="0" dirty="0">
                <a:effectLst>
                  <a:outerShdw blurRad="38100" dist="38100" dir="2700000" algn="tl">
                    <a:srgbClr val="000000">
                      <a:alpha val="43137"/>
                    </a:srgbClr>
                  </a:outerShdw>
                </a:effectLst>
              </a:rPr>
              <a:t>alerts with the red exclamation </a:t>
            </a:r>
            <a:r>
              <a:rPr lang="en-US" sz="2700" b="0" dirty="0">
                <a:solidFill>
                  <a:srgbClr val="FF0000"/>
                </a:solidFill>
                <a:effectLst>
                  <a:outerShdw blurRad="38100" dist="38100" dir="2700000" algn="tl">
                    <a:srgbClr val="000000">
                      <a:alpha val="43137"/>
                    </a:srgbClr>
                  </a:outerShdw>
                </a:effectLst>
              </a:rPr>
              <a:t>!</a:t>
            </a:r>
            <a:r>
              <a:rPr lang="en-US" sz="2700" b="0" dirty="0">
                <a:solidFill>
                  <a:schemeClr val="accent1"/>
                </a:solidFill>
                <a:effectLst>
                  <a:outerShdw blurRad="38100" dist="38100" dir="2700000" algn="tl">
                    <a:srgbClr val="000000">
                      <a:alpha val="43137"/>
                    </a:srgbClr>
                  </a:outerShdw>
                </a:effectLst>
              </a:rPr>
              <a:t> </a:t>
            </a:r>
            <a:r>
              <a:rPr lang="en-US" sz="2700" b="0" dirty="0">
                <a:effectLst>
                  <a:outerShdw blurRad="38100" dist="38100" dir="2700000" algn="tl">
                    <a:srgbClr val="000000">
                      <a:alpha val="43137"/>
                    </a:srgbClr>
                  </a:outerShdw>
                </a:effectLst>
              </a:rPr>
              <a:t>needs to be cleared.  </a:t>
            </a:r>
            <a:r>
              <a:rPr lang="en-US" sz="2700" b="0" dirty="0">
                <a:solidFill>
                  <a:schemeClr val="accent1"/>
                </a:solidFill>
                <a:effectLst>
                  <a:outerShdw blurRad="38100" dist="38100" dir="2700000" algn="tl">
                    <a:srgbClr val="000000">
                      <a:alpha val="43137"/>
                    </a:srgbClr>
                  </a:outerShdw>
                </a:effectLst>
              </a:rPr>
              <a:t>   </a:t>
            </a:r>
            <a:r>
              <a:rPr lang="en-US" sz="2700" b="0" dirty="0">
                <a:effectLst>
                  <a:outerShdw blurRad="38100" dist="38100" dir="2700000" algn="tl">
                    <a:srgbClr val="000000">
                      <a:alpha val="43137"/>
                    </a:srgbClr>
                  </a:outerShdw>
                </a:effectLst>
              </a:rPr>
              <a:t>The yellow triangle alerts are notifications</a:t>
            </a:r>
            <a:br>
              <a:rPr lang="en-US" sz="2000" b="0" dirty="0">
                <a:latin typeface="+mn-lt"/>
              </a:rPr>
            </a:br>
            <a:r>
              <a:rPr lang="en-US" sz="2000" b="0" dirty="0">
                <a:latin typeface="+mn-lt"/>
              </a:rPr>
              <a:t>Once all the red alerts are cleared, you are ready to submit the Request!</a:t>
            </a:r>
          </a:p>
        </p:txBody>
      </p:sp>
      <p:pic>
        <p:nvPicPr>
          <p:cNvPr id="6" name="Picture 5">
            <a:extLst>
              <a:ext uri="{FF2B5EF4-FFF2-40B4-BE49-F238E27FC236}">
                <a16:creationId xmlns:a16="http://schemas.microsoft.com/office/drawing/2014/main" id="{AFE3BC59-DF08-496D-81C6-B06966CE1EE5}"/>
              </a:ext>
            </a:extLst>
          </p:cNvPr>
          <p:cNvPicPr>
            <a:picLocks noChangeAspect="1"/>
          </p:cNvPicPr>
          <p:nvPr/>
        </p:nvPicPr>
        <p:blipFill>
          <a:blip r:embed="rId2"/>
          <a:stretch>
            <a:fillRect/>
          </a:stretch>
        </p:blipFill>
        <p:spPr>
          <a:xfrm>
            <a:off x="1371600" y="647723"/>
            <a:ext cx="371429" cy="380952"/>
          </a:xfrm>
          <a:prstGeom prst="rect">
            <a:avLst/>
          </a:prstGeom>
        </p:spPr>
      </p:pic>
      <p:sp>
        <p:nvSpPr>
          <p:cNvPr id="3" name="Content Placeholder 2">
            <a:extLst>
              <a:ext uri="{FF2B5EF4-FFF2-40B4-BE49-F238E27FC236}">
                <a16:creationId xmlns:a16="http://schemas.microsoft.com/office/drawing/2014/main" id="{356990A4-5771-43B6-AA87-3F7993257C57}"/>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3689A7D-4A57-43A2-8F6B-DD58D03C2C1C}"/>
              </a:ext>
            </a:extLst>
          </p:cNvPr>
          <p:cNvPicPr>
            <a:picLocks noChangeAspect="1"/>
          </p:cNvPicPr>
          <p:nvPr/>
        </p:nvPicPr>
        <p:blipFill>
          <a:blip r:embed="rId3"/>
          <a:stretch>
            <a:fillRect/>
          </a:stretch>
        </p:blipFill>
        <p:spPr>
          <a:xfrm>
            <a:off x="64655" y="1447801"/>
            <a:ext cx="8977745" cy="4572000"/>
          </a:xfrm>
          <a:prstGeom prst="rect">
            <a:avLst/>
          </a:prstGeom>
        </p:spPr>
      </p:pic>
    </p:spTree>
    <p:extLst>
      <p:ext uri="{BB962C8B-B14F-4D97-AF65-F5344CB8AC3E}">
        <p14:creationId xmlns:p14="http://schemas.microsoft.com/office/powerpoint/2010/main" val="1416263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A05F397-3DF3-430D-9592-F3D78B5BAD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1472968"/>
            <a:ext cx="8495146" cy="448681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457200" y="152400"/>
            <a:ext cx="8495146" cy="1143000"/>
          </a:xfrm>
          <a:solidFill>
            <a:schemeClr val="bg1"/>
          </a:solidFill>
          <a:ln>
            <a:solidFill>
              <a:srgbClr val="FF0000"/>
            </a:solidFill>
          </a:ln>
        </p:spPr>
        <p:txBody>
          <a:bodyPr>
            <a:normAutofit fontScale="90000"/>
          </a:bodyPr>
          <a:lstStyle/>
          <a:p>
            <a:pPr algn="l"/>
            <a:br>
              <a:rPr lang="en-US" sz="2000" dirty="0"/>
            </a:br>
            <a:r>
              <a:rPr lang="en-US" sz="2000" b="1" dirty="0">
                <a:effectLst>
                  <a:outerShdw blurRad="38100" dist="38100" dir="2700000" algn="tl">
                    <a:srgbClr val="000000">
                      <a:alpha val="43137"/>
                    </a:srgbClr>
                  </a:outerShdw>
                </a:effectLst>
              </a:rPr>
              <a:t>Approval Flow is now called </a:t>
            </a:r>
            <a:r>
              <a:rPr lang="en-US" sz="2000" b="1" u="sng" dirty="0">
                <a:effectLst>
                  <a:outerShdw blurRad="38100" dist="38100" dir="2700000" algn="tl">
                    <a:srgbClr val="000000">
                      <a:alpha val="43137"/>
                    </a:srgbClr>
                  </a:outerShdw>
                </a:effectLst>
              </a:rPr>
              <a:t>Request Timeline</a:t>
            </a:r>
            <a:br>
              <a:rPr lang="en-US" sz="2000" dirty="0"/>
            </a:br>
            <a:r>
              <a:rPr lang="en-US" sz="2000" b="0" dirty="0">
                <a:effectLst>
                  <a:outerShdw blurRad="38100" dist="38100" dir="2700000" algn="tl">
                    <a:srgbClr val="000000">
                      <a:alpha val="43137"/>
                    </a:srgbClr>
                  </a:outerShdw>
                </a:effectLst>
              </a:rPr>
              <a:t>Please note: each approvers have 9 days to approve a Request, failing which the Request gets timed out, and the user will have to resubmit the Request.</a:t>
            </a:r>
            <a:br>
              <a:rPr lang="en-US" sz="2000" b="0" dirty="0">
                <a:latin typeface="+mn-lt"/>
              </a:rPr>
            </a:br>
            <a:endParaRPr lang="en-US" sz="2000" b="0" dirty="0">
              <a:latin typeface="+mn-lt"/>
            </a:endParaRPr>
          </a:p>
        </p:txBody>
      </p:sp>
    </p:spTree>
    <p:extLst>
      <p:ext uri="{BB962C8B-B14F-4D97-AF65-F5344CB8AC3E}">
        <p14:creationId xmlns:p14="http://schemas.microsoft.com/office/powerpoint/2010/main" val="3990853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211356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Arrow Connector 3"/>
          <p:cNvCxnSpPr/>
          <p:nvPr/>
        </p:nvCxnSpPr>
        <p:spPr>
          <a:xfrm flipH="1" flipV="1">
            <a:off x="2145003" y="1378702"/>
            <a:ext cx="1071847" cy="71859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A4C5D865-38EC-4F8C-A34A-298FFA17A82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8034587-E9B2-4C70-81E8-B473A4365F0A}"/>
              </a:ext>
            </a:extLst>
          </p:cNvPr>
          <p:cNvPicPr>
            <a:picLocks noChangeAspect="1"/>
          </p:cNvPicPr>
          <p:nvPr/>
        </p:nvPicPr>
        <p:blipFill>
          <a:blip r:embed="rId3"/>
          <a:stretch>
            <a:fillRect/>
          </a:stretch>
        </p:blipFill>
        <p:spPr>
          <a:xfrm>
            <a:off x="101600" y="1378702"/>
            <a:ext cx="8977744" cy="4564898"/>
          </a:xfrm>
          <a:prstGeom prst="rect">
            <a:avLst/>
          </a:prstGeom>
        </p:spPr>
      </p:pic>
      <p:sp>
        <p:nvSpPr>
          <p:cNvPr id="14" name="Title 1">
            <a:extLst>
              <a:ext uri="{FF2B5EF4-FFF2-40B4-BE49-F238E27FC236}">
                <a16:creationId xmlns:a16="http://schemas.microsoft.com/office/drawing/2014/main" id="{D6B72C61-288E-49AA-B1E7-D71EE0129897}"/>
              </a:ext>
            </a:extLst>
          </p:cNvPr>
          <p:cNvSpPr>
            <a:spLocks noGrp="1"/>
          </p:cNvSpPr>
          <p:nvPr>
            <p:ph type="title"/>
          </p:nvPr>
        </p:nvSpPr>
        <p:spPr>
          <a:xfrm>
            <a:off x="101600" y="87881"/>
            <a:ext cx="8977744" cy="1131319"/>
          </a:xfrm>
          <a:solidFill>
            <a:schemeClr val="bg1"/>
          </a:solidFill>
          <a:ln>
            <a:solidFill>
              <a:srgbClr val="FF6600"/>
            </a:solidFill>
          </a:ln>
        </p:spPr>
        <p:txBody>
          <a:bodyPr>
            <a:normAutofit/>
          </a:bodyPr>
          <a:lstStyle/>
          <a:p>
            <a:r>
              <a:rPr lang="en-US" sz="3200" dirty="0">
                <a:effectLst>
                  <a:outerShdw blurRad="38100" dist="38100" dir="2700000" algn="tl">
                    <a:srgbClr val="000000">
                      <a:alpha val="43137"/>
                    </a:srgbClr>
                  </a:outerShdw>
                </a:effectLst>
              </a:rPr>
              <a:t>To begin a Travel Request, click on Requests as shown below</a:t>
            </a:r>
          </a:p>
        </p:txBody>
      </p:sp>
    </p:spTree>
    <p:extLst>
      <p:ext uri="{BB962C8B-B14F-4D97-AF65-F5344CB8AC3E}">
        <p14:creationId xmlns:p14="http://schemas.microsoft.com/office/powerpoint/2010/main" val="1862713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4" y="274638"/>
            <a:ext cx="8543637" cy="715962"/>
          </a:xfrm>
          <a:solidFill>
            <a:schemeClr val="bg1"/>
          </a:solidFill>
          <a:ln>
            <a:solidFill>
              <a:srgbClr val="FF6600"/>
            </a:solidFill>
          </a:ln>
        </p:spPr>
        <p:txBody>
          <a:bodyPr>
            <a:normAutofit/>
          </a:bodyPr>
          <a:lstStyle/>
          <a:p>
            <a:r>
              <a:rPr lang="en-US" sz="3200" dirty="0">
                <a:effectLst>
                  <a:outerShdw blurRad="38100" dist="38100" dir="2700000" algn="tl">
                    <a:srgbClr val="000000">
                      <a:alpha val="43137"/>
                    </a:srgbClr>
                  </a:outerShdw>
                </a:effectLst>
              </a:rPr>
              <a:t>Click on  Create New Request</a:t>
            </a:r>
          </a:p>
        </p:txBody>
      </p:sp>
      <p:sp>
        <p:nvSpPr>
          <p:cNvPr id="12" name="Donut 11"/>
          <p:cNvSpPr/>
          <p:nvPr/>
        </p:nvSpPr>
        <p:spPr>
          <a:xfrm>
            <a:off x="2523347" y="2868397"/>
            <a:ext cx="1211541" cy="914400"/>
          </a:xfrm>
          <a:prstGeom prst="donut">
            <a:avLst>
              <a:gd name="adj" fmla="val 3638"/>
            </a:avLst>
          </a:prstGeom>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Left Arrow 12"/>
          <p:cNvSpPr/>
          <p:nvPr/>
        </p:nvSpPr>
        <p:spPr>
          <a:xfrm>
            <a:off x="3927063" y="2983012"/>
            <a:ext cx="1595891"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E2D63A7-CB1A-47B1-B669-67AAF1C15A0B}"/>
              </a:ext>
            </a:extLst>
          </p:cNvPr>
          <p:cNvPicPr>
            <a:picLocks noGrp="1" noChangeAspect="1"/>
          </p:cNvPicPr>
          <p:nvPr>
            <p:ph idx="1"/>
          </p:nvPr>
        </p:nvPicPr>
        <p:blipFill>
          <a:blip r:embed="rId2"/>
          <a:stretch>
            <a:fillRect/>
          </a:stretch>
        </p:blipFill>
        <p:spPr>
          <a:xfrm>
            <a:off x="138545" y="1371601"/>
            <a:ext cx="8931563" cy="4572000"/>
          </a:xfrm>
          <a:ln>
            <a:solidFill>
              <a:srgbClr val="C00000"/>
            </a:solidFill>
          </a:ln>
        </p:spPr>
      </p:pic>
    </p:spTree>
    <p:extLst>
      <p:ext uri="{BB962C8B-B14F-4D97-AF65-F5344CB8AC3E}">
        <p14:creationId xmlns:p14="http://schemas.microsoft.com/office/powerpoint/2010/main" val="207796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15399" cy="1143000"/>
          </a:xfrm>
          <a:solidFill>
            <a:schemeClr val="bg1"/>
          </a:solidFill>
          <a:ln>
            <a:solidFill>
              <a:srgbClr val="E46C0A"/>
            </a:solidFill>
          </a:ln>
        </p:spPr>
        <p:txBody>
          <a:bodyPr>
            <a:normAutofit fontScale="90000"/>
          </a:bodyPr>
          <a:lstStyle/>
          <a:p>
            <a:pPr algn="l"/>
            <a:r>
              <a:rPr lang="en-US" altLang="en-US" sz="1600" dirty="0">
                <a:effectLst>
                  <a:outerShdw blurRad="38100" dist="38100" dir="2700000" algn="tl">
                    <a:srgbClr val="000000">
                      <a:alpha val="43137"/>
                    </a:srgbClr>
                  </a:outerShdw>
                </a:effectLst>
              </a:rPr>
              <a:t>Input your travel information on the Request Header. Each required text box is noted by the red asterisk on the top of the box.  Use the down arrows and the calendar when available on each box.  After entering all the required information click on create.  </a:t>
            </a:r>
            <a:r>
              <a:rPr lang="en-US" altLang="en-US" sz="1600" b="1" i="1" dirty="0">
                <a:effectLst>
                  <a:outerShdw blurRad="38100" dist="38100" dir="2700000" algn="tl">
                    <a:srgbClr val="000000">
                      <a:alpha val="43137"/>
                    </a:srgbClr>
                  </a:outerShdw>
                </a:effectLst>
              </a:rPr>
              <a:t>If you need the chart field string please contact your division or department administrative person</a:t>
            </a:r>
            <a:r>
              <a:rPr lang="en-US" altLang="en-US" sz="1600" i="1" dirty="0">
                <a:effectLst>
                  <a:outerShdw blurRad="38100" dist="38100" dir="2700000" algn="tl">
                    <a:srgbClr val="000000">
                      <a:alpha val="43137"/>
                    </a:srgbClr>
                  </a:outerShdw>
                </a:effectLst>
              </a:rPr>
              <a:t>.</a:t>
            </a:r>
            <a:endParaRPr lang="en-US" sz="1600" i="1" dirty="0">
              <a:effectLst>
                <a:outerShdw blurRad="38100" dist="38100" dir="2700000" algn="tl">
                  <a:srgbClr val="000000">
                    <a:alpha val="43137"/>
                  </a:srgbClr>
                </a:outerShdw>
              </a:effectLst>
            </a:endParaRPr>
          </a:p>
        </p:txBody>
      </p:sp>
      <p:pic>
        <p:nvPicPr>
          <p:cNvPr id="16" name="Content Placeholder 15">
            <a:extLst>
              <a:ext uri="{FF2B5EF4-FFF2-40B4-BE49-F238E27FC236}">
                <a16:creationId xmlns:a16="http://schemas.microsoft.com/office/drawing/2014/main" id="{3CE18732-D3AB-44F6-B427-C280292936B5}"/>
              </a:ext>
            </a:extLst>
          </p:cNvPr>
          <p:cNvPicPr>
            <a:picLocks noGrp="1" noChangeAspect="1"/>
          </p:cNvPicPr>
          <p:nvPr>
            <p:ph idx="1"/>
          </p:nvPr>
        </p:nvPicPr>
        <p:blipFill>
          <a:blip r:embed="rId2"/>
          <a:stretch>
            <a:fillRect/>
          </a:stretch>
        </p:blipFill>
        <p:spPr>
          <a:xfrm>
            <a:off x="152400" y="1505527"/>
            <a:ext cx="8915400" cy="4514273"/>
          </a:xfrm>
          <a:ln>
            <a:solidFill>
              <a:srgbClr val="C00000"/>
            </a:solidFill>
          </a:ln>
        </p:spPr>
      </p:pic>
    </p:spTree>
    <p:extLst>
      <p:ext uri="{BB962C8B-B14F-4D97-AF65-F5344CB8AC3E}">
        <p14:creationId xmlns:p14="http://schemas.microsoft.com/office/powerpoint/2010/main" val="119174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2F2D6-E4E7-4CE1-8EA2-0828E3C2EF62}"/>
              </a:ext>
            </a:extLst>
          </p:cNvPr>
          <p:cNvSpPr>
            <a:spLocks noGrp="1"/>
          </p:cNvSpPr>
          <p:nvPr>
            <p:ph idx="1"/>
          </p:nvPr>
        </p:nvSpPr>
        <p:spPr>
          <a:xfrm>
            <a:off x="457200" y="1265382"/>
            <a:ext cx="8229600" cy="4678217"/>
          </a:xfrm>
          <a:ln>
            <a:solidFill>
              <a:srgbClr val="C00000"/>
            </a:solidFill>
          </a:ln>
        </p:spPr>
        <p:txBody>
          <a:bodyPr/>
          <a:lstStyle/>
          <a:p>
            <a:r>
              <a:rPr lang="en-US" sz="1000" b="1" dirty="0"/>
              <a:t>Type of Request </a:t>
            </a:r>
            <a:r>
              <a:rPr lang="en-US" sz="1000" dirty="0"/>
              <a:t>–     This is the funding source of your trip, either it can be State Policy or Auxiliary Policy </a:t>
            </a:r>
          </a:p>
          <a:p>
            <a:r>
              <a:rPr lang="en-US" sz="1000" b="1" dirty="0"/>
              <a:t>Trip Name         </a:t>
            </a:r>
            <a:r>
              <a:rPr lang="en-US" sz="1000" dirty="0"/>
              <a:t>Please add a meaningful name based on your business trip</a:t>
            </a:r>
          </a:p>
          <a:p>
            <a:r>
              <a:rPr lang="en-US" sz="1000" b="1" dirty="0"/>
              <a:t>Trip Type          </a:t>
            </a:r>
            <a:r>
              <a:rPr lang="en-US" sz="1000" dirty="0"/>
              <a:t>For Travel within state - choose instate, outside the state - out of state, and out of the country - international </a:t>
            </a:r>
          </a:p>
          <a:p>
            <a:r>
              <a:rPr lang="en-US" sz="1000" b="1" dirty="0"/>
              <a:t>Traveler Type         </a:t>
            </a:r>
            <a:r>
              <a:rPr lang="en-US" sz="1000" dirty="0"/>
              <a:t>Group Travel – trips sponsored by staff/faculty consisting a group of students, Team Travel – Athletics Team trips </a:t>
            </a:r>
          </a:p>
          <a:p>
            <a:r>
              <a:rPr lang="en-US" sz="1000" b="1" dirty="0"/>
              <a:t>Travel Business Purpose          </a:t>
            </a:r>
            <a:r>
              <a:rPr lang="en-US" sz="1000" dirty="0"/>
              <a:t>Please choose the appropriate business purpose related to the trip</a:t>
            </a:r>
          </a:p>
          <a:p>
            <a:r>
              <a:rPr lang="en-US" sz="1000" b="1" dirty="0"/>
              <a:t>Event Name/Benefit to the University        </a:t>
            </a:r>
            <a:r>
              <a:rPr lang="en-US" sz="1000" dirty="0"/>
              <a:t>This can be the same as the Trip Name</a:t>
            </a:r>
          </a:p>
          <a:p>
            <a:r>
              <a:rPr lang="en-US" sz="1000" b="1" dirty="0"/>
              <a:t>Does this trip contain personal travel        </a:t>
            </a:r>
            <a:r>
              <a:rPr lang="en-US" sz="1000" dirty="0"/>
              <a:t>Answer Yes or, No . If answer is Yes, attach the comparison price to the Request </a:t>
            </a:r>
          </a:p>
          <a:p>
            <a:r>
              <a:rPr lang="en-US" sz="1000" b="1" dirty="0"/>
              <a:t>Personal &amp; Emerg Contact/High Hazard/Group Trip        </a:t>
            </a:r>
            <a:r>
              <a:rPr lang="en-US" sz="1000" dirty="0"/>
              <a:t>Required to fill the 3 boxes, if the trip is international</a:t>
            </a:r>
          </a:p>
          <a:p>
            <a:r>
              <a:rPr lang="en-US" sz="1000" b="1" dirty="0"/>
              <a:t>Chart Field String Information       </a:t>
            </a:r>
            <a:r>
              <a:rPr lang="en-US" sz="1000" dirty="0"/>
              <a:t>If you are unaware of the account numbers, contact your department </a:t>
            </a:r>
          </a:p>
          <a:p>
            <a:pPr marL="0" indent="0">
              <a:buNone/>
            </a:pPr>
            <a:endParaRPr lang="en-US" sz="1000" dirty="0"/>
          </a:p>
          <a:p>
            <a:pPr>
              <a:buFont typeface="Wingdings" panose="05000000000000000000" pitchFamily="2" charset="2"/>
              <a:buChar char="q"/>
            </a:pPr>
            <a:r>
              <a:rPr lang="en-US" sz="1000" dirty="0"/>
              <a:t>Business Unit – Type the business unit  in the box, and select from the dropdown list that appears below</a:t>
            </a:r>
          </a:p>
          <a:p>
            <a:pPr>
              <a:buFont typeface="Wingdings" panose="05000000000000000000" pitchFamily="2" charset="2"/>
              <a:buChar char="q"/>
            </a:pPr>
            <a:r>
              <a:rPr lang="en-US" sz="1000" dirty="0"/>
              <a:t>Fund – Type the fund  in the box, and select from the dropdown list that appears below</a:t>
            </a:r>
          </a:p>
          <a:p>
            <a:pPr>
              <a:buFont typeface="Wingdings" panose="05000000000000000000" pitchFamily="2" charset="2"/>
              <a:buChar char="q"/>
            </a:pPr>
            <a:r>
              <a:rPr lang="en-US" sz="1000" dirty="0"/>
              <a:t>Department – Type the department  in the box, and select from the dropdown list that appears below</a:t>
            </a:r>
          </a:p>
          <a:p>
            <a:pPr>
              <a:buFont typeface="Wingdings" panose="05000000000000000000" pitchFamily="2" charset="2"/>
              <a:buChar char="q"/>
            </a:pPr>
            <a:r>
              <a:rPr lang="en-US" sz="1000" dirty="0"/>
              <a:t>Program – The program code is </a:t>
            </a:r>
            <a:r>
              <a:rPr lang="en-US" sz="1000" b="1" dirty="0">
                <a:solidFill>
                  <a:schemeClr val="tx2"/>
                </a:solidFill>
              </a:rPr>
              <a:t>NONE</a:t>
            </a:r>
            <a:r>
              <a:rPr lang="en-US" sz="1000" dirty="0"/>
              <a:t>.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Project – The project code is </a:t>
            </a:r>
            <a:r>
              <a:rPr lang="en-US" sz="1000" b="1" dirty="0">
                <a:solidFill>
                  <a:schemeClr val="tx2"/>
                </a:solidFill>
              </a:rPr>
              <a:t>NONE</a:t>
            </a:r>
            <a:r>
              <a:rPr lang="en-US" sz="1000" dirty="0"/>
              <a:t> for Stateside. Please type </a:t>
            </a:r>
            <a:r>
              <a:rPr lang="en-US" sz="1000" b="1" dirty="0">
                <a:solidFill>
                  <a:schemeClr val="tx2"/>
                </a:solidFill>
              </a:rPr>
              <a:t>NONE</a:t>
            </a:r>
            <a:r>
              <a:rPr lang="en-US" sz="1000" dirty="0"/>
              <a:t> and select from the dropdown list that appears below</a:t>
            </a:r>
          </a:p>
          <a:p>
            <a:pPr>
              <a:buFont typeface="Wingdings" panose="05000000000000000000" pitchFamily="2" charset="2"/>
              <a:buChar char="q"/>
            </a:pPr>
            <a:r>
              <a:rPr lang="en-US" sz="1000" dirty="0"/>
              <a:t>Approver – Choose the correct approver of your department from the list that appears in the box</a:t>
            </a:r>
          </a:p>
          <a:p>
            <a:pPr>
              <a:buFont typeface="Wingdings" panose="05000000000000000000" pitchFamily="2" charset="2"/>
              <a:buChar char="q"/>
            </a:pPr>
            <a:r>
              <a:rPr lang="en-US" sz="1000" dirty="0"/>
              <a:t>Class Code – Type the class code, if you have one and select from the dropdown list</a:t>
            </a:r>
          </a:p>
          <a:p>
            <a:endParaRPr lang="en-US" sz="1000" dirty="0"/>
          </a:p>
          <a:p>
            <a:endParaRPr lang="en-US" dirty="0"/>
          </a:p>
        </p:txBody>
      </p:sp>
      <p:sp>
        <p:nvSpPr>
          <p:cNvPr id="4" name="Title 1">
            <a:extLst>
              <a:ext uri="{FF2B5EF4-FFF2-40B4-BE49-F238E27FC236}">
                <a16:creationId xmlns:a16="http://schemas.microsoft.com/office/drawing/2014/main" id="{28E0CC00-B922-4437-873C-174768E43FBA}"/>
              </a:ext>
            </a:extLst>
          </p:cNvPr>
          <p:cNvSpPr>
            <a:spLocks noGrp="1"/>
          </p:cNvSpPr>
          <p:nvPr>
            <p:ph type="title"/>
          </p:nvPr>
        </p:nvSpPr>
        <p:spPr>
          <a:xfrm>
            <a:off x="451607" y="295492"/>
            <a:ext cx="8229600" cy="842962"/>
          </a:xfrm>
          <a:solidFill>
            <a:schemeClr val="bg1"/>
          </a:solidFill>
          <a:ln>
            <a:solidFill>
              <a:srgbClr val="E46C0A"/>
            </a:solidFill>
          </a:ln>
        </p:spPr>
        <p:txBody>
          <a:bodyPr>
            <a:normAutofit/>
          </a:bodyPr>
          <a:lstStyle/>
          <a:p>
            <a:pPr algn="l"/>
            <a:r>
              <a:rPr lang="en-US" sz="2400" dirty="0">
                <a:effectLst>
                  <a:outerShdw blurRad="38100" dist="38100" dir="2700000" algn="tl">
                    <a:srgbClr val="000000">
                      <a:alpha val="43137"/>
                    </a:srgbClr>
                  </a:outerShdw>
                </a:effectLst>
              </a:rPr>
              <a:t>                     Request Header Components</a:t>
            </a:r>
          </a:p>
        </p:txBody>
      </p:sp>
      <p:cxnSp>
        <p:nvCxnSpPr>
          <p:cNvPr id="9" name="Straight Arrow Connector 8">
            <a:extLst>
              <a:ext uri="{FF2B5EF4-FFF2-40B4-BE49-F238E27FC236}">
                <a16:creationId xmlns:a16="http://schemas.microsoft.com/office/drawing/2014/main" id="{52B9F164-5B5F-4521-897D-1A62072567C9}"/>
              </a:ext>
            </a:extLst>
          </p:cNvPr>
          <p:cNvCxnSpPr>
            <a:cxnSpLocks/>
          </p:cNvCxnSpPr>
          <p:nvPr/>
        </p:nvCxnSpPr>
        <p:spPr>
          <a:xfrm>
            <a:off x="1888836" y="1447800"/>
            <a:ext cx="24014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9F78884E-0544-4521-9125-2FB8B1F55708}"/>
              </a:ext>
            </a:extLst>
          </p:cNvPr>
          <p:cNvCxnSpPr>
            <a:cxnSpLocks/>
          </p:cNvCxnSpPr>
          <p:nvPr/>
        </p:nvCxnSpPr>
        <p:spPr>
          <a:xfrm>
            <a:off x="1565564" y="16764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1A12B34-DE49-412C-BF2E-D6868DB09A17}"/>
              </a:ext>
            </a:extLst>
          </p:cNvPr>
          <p:cNvCxnSpPr>
            <a:cxnSpLocks/>
          </p:cNvCxnSpPr>
          <p:nvPr/>
        </p:nvCxnSpPr>
        <p:spPr>
          <a:xfrm>
            <a:off x="1778000" y="2133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71EC02E9-060E-4681-BE96-21EEAA90774A}"/>
              </a:ext>
            </a:extLst>
          </p:cNvPr>
          <p:cNvCxnSpPr>
            <a:cxnSpLocks/>
          </p:cNvCxnSpPr>
          <p:nvPr/>
        </p:nvCxnSpPr>
        <p:spPr>
          <a:xfrm>
            <a:off x="1565564" y="1905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6531B999-E4B1-4B0E-A031-B4984D6D858E}"/>
              </a:ext>
            </a:extLst>
          </p:cNvPr>
          <p:cNvCxnSpPr>
            <a:cxnSpLocks/>
          </p:cNvCxnSpPr>
          <p:nvPr/>
        </p:nvCxnSpPr>
        <p:spPr>
          <a:xfrm>
            <a:off x="3124200" y="26670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0D016D05-430C-4C6A-A95F-156785B565F6}"/>
              </a:ext>
            </a:extLst>
          </p:cNvPr>
          <p:cNvCxnSpPr>
            <a:cxnSpLocks/>
          </p:cNvCxnSpPr>
          <p:nvPr/>
        </p:nvCxnSpPr>
        <p:spPr>
          <a:xfrm>
            <a:off x="2438400" y="2362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C3FF0311-F51C-481D-8A4A-5F9EE4515CC3}"/>
              </a:ext>
            </a:extLst>
          </p:cNvPr>
          <p:cNvCxnSpPr>
            <a:cxnSpLocks/>
          </p:cNvCxnSpPr>
          <p:nvPr/>
        </p:nvCxnSpPr>
        <p:spPr>
          <a:xfrm>
            <a:off x="3124200" y="28956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E1ECBA30-0D47-4ACB-AB35-C8564C0C3D06}"/>
              </a:ext>
            </a:extLst>
          </p:cNvPr>
          <p:cNvCxnSpPr>
            <a:cxnSpLocks/>
          </p:cNvCxnSpPr>
          <p:nvPr/>
        </p:nvCxnSpPr>
        <p:spPr>
          <a:xfrm>
            <a:off x="3962400" y="31242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27E6CC6B-67CE-4261-8FA8-C6B2F02DF39D}"/>
              </a:ext>
            </a:extLst>
          </p:cNvPr>
          <p:cNvCxnSpPr>
            <a:cxnSpLocks/>
          </p:cNvCxnSpPr>
          <p:nvPr/>
        </p:nvCxnSpPr>
        <p:spPr>
          <a:xfrm>
            <a:off x="1143000" y="3505200"/>
            <a:ext cx="0" cy="2638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9D3BBA13-D532-4330-BEDC-7B8574975DF5}"/>
              </a:ext>
            </a:extLst>
          </p:cNvPr>
          <p:cNvCxnSpPr>
            <a:cxnSpLocks/>
          </p:cNvCxnSpPr>
          <p:nvPr/>
        </p:nvCxnSpPr>
        <p:spPr>
          <a:xfrm>
            <a:off x="2706254" y="3352800"/>
            <a:ext cx="23090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496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a:extLst>
              <a:ext uri="{FF2B5EF4-FFF2-40B4-BE49-F238E27FC236}">
                <a16:creationId xmlns:a16="http://schemas.microsoft.com/office/drawing/2014/main" id="{469F14F3-84F0-47A3-9FE0-A22FB66D07F2}"/>
              </a:ext>
            </a:extLst>
          </p:cNvPr>
          <p:cNvSpPr>
            <a:spLocks noGrp="1"/>
          </p:cNvSpPr>
          <p:nvPr>
            <p:ph type="title"/>
          </p:nvPr>
        </p:nvSpPr>
        <p:spPr>
          <a:xfrm>
            <a:off x="87385" y="152400"/>
            <a:ext cx="8793134" cy="828822"/>
          </a:xfrm>
          <a:ln>
            <a:solidFill>
              <a:srgbClr val="FF0000"/>
            </a:solidFill>
          </a:ln>
        </p:spPr>
        <p:txBody>
          <a:bodyPr vert="horz" lIns="91440" tIns="45720" rIns="91440" bIns="45720" rtlCol="0" anchor="b">
            <a:normAutofit fontScale="90000"/>
          </a:bodyPr>
          <a:lstStyle/>
          <a:p>
            <a:pPr algn="l" defTabSz="914400">
              <a:lnSpc>
                <a:spcPct val="90000"/>
              </a:lnSpc>
            </a:pPr>
            <a:r>
              <a:rPr lang="en-US" altLang="en-US" sz="1900" kern="1200" dirty="0">
                <a:effectLst>
                  <a:outerShdw blurRad="38100" dist="38100" dir="2700000" algn="tl">
                    <a:srgbClr val="000000">
                      <a:alpha val="43137"/>
                    </a:srgbClr>
                  </a:outerShdw>
                </a:effectLst>
                <a:latin typeface="+mj-lt"/>
                <a:ea typeface="+mj-ea"/>
                <a:cs typeface="+mj-cs"/>
              </a:rPr>
              <a:t>Input your travel information on the Request Header</a:t>
            </a:r>
            <a:br>
              <a:rPr lang="en-US" altLang="en-US" sz="1900" kern="1200" dirty="0">
                <a:effectLst>
                  <a:outerShdw blurRad="38100" dist="38100" dir="2700000" algn="tl">
                    <a:srgbClr val="000000">
                      <a:alpha val="43137"/>
                    </a:srgbClr>
                  </a:outerShdw>
                </a:effectLst>
                <a:latin typeface="+mj-lt"/>
                <a:ea typeface="+mj-ea"/>
                <a:cs typeface="+mj-cs"/>
              </a:rPr>
            </a:br>
            <a:r>
              <a:rPr lang="en-US" altLang="en-US" sz="1900" kern="1200" dirty="0">
                <a:effectLst>
                  <a:outerShdw blurRad="38100" dist="38100" dir="2700000" algn="tl">
                    <a:srgbClr val="000000">
                      <a:alpha val="43137"/>
                    </a:srgbClr>
                  </a:outerShdw>
                </a:effectLst>
                <a:latin typeface="+mj-lt"/>
                <a:ea typeface="+mj-ea"/>
                <a:cs typeface="+mj-cs"/>
              </a:rPr>
              <a:t>Below is an example of what should go in each required text box</a:t>
            </a:r>
            <a:br>
              <a:rPr lang="en-US" altLang="en-US" sz="1900" kern="1200" dirty="0">
                <a:effectLst>
                  <a:outerShdw blurRad="38100" dist="38100" dir="2700000" algn="tl">
                    <a:srgbClr val="000000">
                      <a:alpha val="43137"/>
                    </a:srgbClr>
                  </a:outerShdw>
                </a:effectLst>
                <a:latin typeface="+mj-lt"/>
                <a:ea typeface="+mj-ea"/>
                <a:cs typeface="+mj-cs"/>
              </a:rPr>
            </a:br>
            <a:r>
              <a:rPr lang="en-US" altLang="en-US" sz="1900" kern="1200" dirty="0">
                <a:effectLst>
                  <a:outerShdw blurRad="38100" dist="38100" dir="2700000" algn="tl">
                    <a:srgbClr val="000000">
                      <a:alpha val="43137"/>
                    </a:srgbClr>
                  </a:outerShdw>
                </a:effectLst>
                <a:latin typeface="+mj-lt"/>
                <a:ea typeface="+mj-ea"/>
                <a:cs typeface="+mj-cs"/>
              </a:rPr>
              <a:t>Use the down arrows and select from the drop-down list</a:t>
            </a:r>
            <a:endParaRPr lang="en-US" sz="1900" kern="1200" dirty="0">
              <a:effectLst>
                <a:outerShdw blurRad="38100" dist="38100" dir="2700000" algn="tl">
                  <a:srgbClr val="000000">
                    <a:alpha val="43137"/>
                  </a:srgbClr>
                </a:outerShdw>
              </a:effectLst>
              <a:latin typeface="+mj-lt"/>
              <a:ea typeface="+mj-ea"/>
              <a:cs typeface="+mj-cs"/>
            </a:endParaRPr>
          </a:p>
        </p:txBody>
      </p:sp>
      <p:pic>
        <p:nvPicPr>
          <p:cNvPr id="4" name="Content Placeholder 3">
            <a:extLst>
              <a:ext uri="{FF2B5EF4-FFF2-40B4-BE49-F238E27FC236}">
                <a16:creationId xmlns:a16="http://schemas.microsoft.com/office/drawing/2014/main" id="{47BFD0AB-D402-46CD-8CF2-BDB4017946B0}"/>
              </a:ext>
            </a:extLst>
          </p:cNvPr>
          <p:cNvPicPr>
            <a:picLocks noGrp="1" noChangeAspect="1"/>
          </p:cNvPicPr>
          <p:nvPr>
            <p:ph idx="1"/>
          </p:nvPr>
        </p:nvPicPr>
        <p:blipFill>
          <a:blip r:embed="rId2"/>
          <a:stretch>
            <a:fillRect/>
          </a:stretch>
        </p:blipFill>
        <p:spPr>
          <a:xfrm>
            <a:off x="76200" y="1295400"/>
            <a:ext cx="8956964" cy="4724401"/>
          </a:xfrm>
          <a:prstGeom prst="rect">
            <a:avLst/>
          </a:prstGeom>
        </p:spPr>
      </p:pic>
    </p:spTree>
    <p:extLst>
      <p:ext uri="{BB962C8B-B14F-4D97-AF65-F5344CB8AC3E}">
        <p14:creationId xmlns:p14="http://schemas.microsoft.com/office/powerpoint/2010/main" val="1254241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04423E5-909A-4844-ABAA-5C8DD8EBAE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304800"/>
            <a:ext cx="8763000"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791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291090"/>
            <a:ext cx="8362948" cy="699510"/>
          </a:xfrm>
          <a:ln>
            <a:solidFill>
              <a:srgbClr val="C00000"/>
            </a:solidFill>
          </a:ln>
        </p:spPr>
        <p:txBody>
          <a:bodyPr vert="horz" lIns="91440" tIns="45720" rIns="91440" bIns="45720" rtlCol="0" anchor="b">
            <a:normAutofit fontScale="90000"/>
          </a:bodyPr>
          <a:lstStyle/>
          <a:p>
            <a:pPr algn="l" defTabSz="914400">
              <a:lnSpc>
                <a:spcPct val="90000"/>
              </a:lnSpc>
            </a:pPr>
            <a:r>
              <a:rPr lang="en-US" sz="4700" kern="1200" dirty="0">
                <a:effectLst>
                  <a:outerShdw blurRad="38100" dist="38100" dir="2700000" algn="tl">
                    <a:srgbClr val="000000">
                      <a:alpha val="43137"/>
                    </a:srgbClr>
                  </a:outerShdw>
                </a:effectLst>
                <a:latin typeface="+mj-lt"/>
                <a:ea typeface="+mj-ea"/>
                <a:cs typeface="+mj-cs"/>
              </a:rPr>
              <a:t>Adding Expenses</a:t>
            </a:r>
          </a:p>
        </p:txBody>
      </p:sp>
      <p:pic>
        <p:nvPicPr>
          <p:cNvPr id="4" name="Content Placeholder 3">
            <a:extLst>
              <a:ext uri="{FF2B5EF4-FFF2-40B4-BE49-F238E27FC236}">
                <a16:creationId xmlns:a16="http://schemas.microsoft.com/office/drawing/2014/main" id="{C2B7BB94-3B64-49C7-92A5-60A17F6E760A}"/>
              </a:ext>
            </a:extLst>
          </p:cNvPr>
          <p:cNvPicPr>
            <a:picLocks noGrp="1" noChangeAspect="1"/>
          </p:cNvPicPr>
          <p:nvPr>
            <p:ph idx="1"/>
          </p:nvPr>
        </p:nvPicPr>
        <p:blipFill>
          <a:blip r:embed="rId3"/>
          <a:stretch>
            <a:fillRect/>
          </a:stretch>
        </p:blipFill>
        <p:spPr>
          <a:xfrm>
            <a:off x="152400" y="1295400"/>
            <a:ext cx="8915399" cy="4636654"/>
          </a:xfrm>
          <a:prstGeom prst="rect">
            <a:avLst/>
          </a:prstGeom>
          <a:ln>
            <a:solidFill>
              <a:srgbClr val="C00000"/>
            </a:solidFill>
          </a:ln>
        </p:spPr>
      </p:pic>
    </p:spTree>
    <p:extLst>
      <p:ext uri="{BB962C8B-B14F-4D97-AF65-F5344CB8AC3E}">
        <p14:creationId xmlns:p14="http://schemas.microsoft.com/office/powerpoint/2010/main" val="3625348341"/>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5417</TotalTime>
  <Words>635</Words>
  <Application>Microsoft Office PowerPoint</Application>
  <PresentationFormat>On-screen Show (4:3)</PresentationFormat>
  <Paragraphs>33</Paragraphs>
  <Slides>12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Webdings</vt:lpstr>
      <vt:lpstr>Wingdings</vt:lpstr>
      <vt:lpstr>Blank Presentation</vt:lpstr>
      <vt:lpstr>COE – Teacher Supervisors Mileage Travel request </vt:lpstr>
      <vt:lpstr> On the single sign on page, type in your mycoyote ID and password, hit  enter and then either choose My Employment or, Administrative Systems and click  on the Travel and Corporate card Icon  as shown below:  </vt:lpstr>
      <vt:lpstr>To begin a Travel Request, click on Requests as shown below</vt:lpstr>
      <vt:lpstr>Click on  Create New Request</vt:lpstr>
      <vt:lpstr>Input your travel information on the Request Header. Each required text box is noted by the red asterisk on the top of the box.  Use the down arrows and the calendar when available on each box.  After entering all the required information click on create.  If you need the chart field string please contact your division or department administrative person.</vt:lpstr>
      <vt:lpstr>                     Request Header Components</vt:lpstr>
      <vt:lpstr>Input your travel information on the Request Header Below is an example of what should go in each required text box Use the down arrows and select from the drop-down list</vt:lpstr>
      <vt:lpstr>PowerPoint Presentation</vt:lpstr>
      <vt:lpstr>Adding Expenses</vt:lpstr>
      <vt:lpstr> Enter the Estimated Mileage for the month, and add a description, as shown below. Once all the details are filled in, click on save at the bottom of the page.  </vt:lpstr>
      <vt:lpstr>Alerts: alerts with the red exclamation ! needs to be cleared.     The yellow triangle alerts are notifications Once all the red alerts are cleared, you are ready to submit the Request!</vt:lpstr>
      <vt:lpstr> Approval Flow is now called Request Timeline Please note: each approvers have 9 days to approve a Request, failing which the Request gets timed out, and the user will have to resubmit the Request. </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398</cp:revision>
  <cp:lastPrinted>2018-01-23T22:52:57Z</cp:lastPrinted>
  <dcterms:created xsi:type="dcterms:W3CDTF">2014-01-06T17:52:42Z</dcterms:created>
  <dcterms:modified xsi:type="dcterms:W3CDTF">2022-09-26T19:43:18Z</dcterms:modified>
</cp:coreProperties>
</file>