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90" r:id="rId2"/>
    <p:sldId id="392" r:id="rId3"/>
    <p:sldId id="394" r:id="rId4"/>
  </p:sldIdLst>
  <p:sldSz cx="9144000" cy="6858000" type="screen4x3"/>
  <p:notesSz cx="7010400" cy="9296400"/>
  <p:defaultTextStyle>
    <a:defPPr>
      <a:defRPr lang="en-US"/>
    </a:defPPr>
    <a:lvl1pPr algn="r" rtl="0" eaLnBrk="0" fontAlgn="base" hangingPunct="0">
      <a:spcBef>
        <a:spcPct val="0"/>
      </a:spcBef>
      <a:spcAft>
        <a:spcPct val="0"/>
      </a:spcAft>
      <a:defRPr sz="12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1pPr>
    <a:lvl2pPr marL="457200" algn="r" rtl="0" eaLnBrk="0" fontAlgn="base" hangingPunct="0">
      <a:spcBef>
        <a:spcPct val="0"/>
      </a:spcBef>
      <a:spcAft>
        <a:spcPct val="0"/>
      </a:spcAft>
      <a:defRPr sz="12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2pPr>
    <a:lvl3pPr marL="914400" algn="r" rtl="0" eaLnBrk="0" fontAlgn="base" hangingPunct="0">
      <a:spcBef>
        <a:spcPct val="0"/>
      </a:spcBef>
      <a:spcAft>
        <a:spcPct val="0"/>
      </a:spcAft>
      <a:defRPr sz="12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3pPr>
    <a:lvl4pPr marL="1371600" algn="r" rtl="0" eaLnBrk="0" fontAlgn="base" hangingPunct="0">
      <a:spcBef>
        <a:spcPct val="0"/>
      </a:spcBef>
      <a:spcAft>
        <a:spcPct val="0"/>
      </a:spcAft>
      <a:defRPr sz="12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4pPr>
    <a:lvl5pPr marL="1828800" algn="r" rtl="0" eaLnBrk="0" fontAlgn="base" hangingPunct="0">
      <a:spcBef>
        <a:spcPct val="0"/>
      </a:spcBef>
      <a:spcAft>
        <a:spcPct val="0"/>
      </a:spcAft>
      <a:defRPr sz="12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12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12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12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1200" kern="1200">
        <a:solidFill>
          <a:schemeClr val="bg1"/>
        </a:solidFill>
        <a:latin typeface="Arial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1488">
          <p15:clr>
            <a:srgbClr val="A4A3A4"/>
          </p15:clr>
        </p15:guide>
        <p15:guide id="2" pos="2880">
          <p15:clr>
            <a:srgbClr val="A4A3A4"/>
          </p15:clr>
        </p15:guide>
        <p15:guide id="3" pos="432">
          <p15:clr>
            <a:srgbClr val="A4A3A4"/>
          </p15:clr>
        </p15:guide>
        <p15:guide id="4" pos="5280">
          <p15:clr>
            <a:srgbClr val="A4A3A4"/>
          </p15:clr>
        </p15:guide>
        <p15:guide id="5" pos="720">
          <p15:clr>
            <a:srgbClr val="A4A3A4"/>
          </p15:clr>
        </p15:guide>
        <p15:guide id="6" pos="98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gray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D1D1D1"/>
    <a:srgbClr val="F4F4F4"/>
    <a:srgbClr val="F7092C"/>
    <a:srgbClr val="7BBE49"/>
    <a:srgbClr val="2A7E41"/>
    <a:srgbClr val="F2D362"/>
    <a:srgbClr val="2446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53" autoAdjust="0"/>
    <p:restoredTop sz="96405" autoAdjust="0"/>
  </p:normalViewPr>
  <p:slideViewPr>
    <p:cSldViewPr showGuides="1">
      <p:cViewPr varScale="1">
        <p:scale>
          <a:sx n="110" d="100"/>
          <a:sy n="110" d="100"/>
        </p:scale>
        <p:origin x="1686" y="96"/>
      </p:cViewPr>
      <p:guideLst>
        <p:guide orient="horz" pos="1488"/>
        <p:guide pos="2880"/>
        <p:guide pos="432"/>
        <p:guide pos="5280"/>
        <p:guide pos="720"/>
        <p:guide pos="9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144" d="100"/>
          <a:sy n="144" d="100"/>
        </p:scale>
        <p:origin x="-3872" y="-9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7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7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l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17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DEA8CCA5-0865-E648-80F1-6D199FD55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4747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0" y="4415790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l">
              <a:defRPr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fld id="{756FA5F3-902D-2A46-A9CC-2BC5350313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4206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-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048000"/>
            <a:ext cx="7772400" cy="1362075"/>
          </a:xfrm>
        </p:spPr>
        <p:txBody>
          <a:bodyPr anchor="t"/>
          <a:lstStyle>
            <a:lvl1pPr algn="l">
              <a:defRPr sz="4000" b="1" cap="all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5478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23570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152400"/>
            <a:ext cx="1943100" cy="36242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76900" cy="36242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22313" y="3048000"/>
            <a:ext cx="7772400" cy="1362075"/>
          </a:xfrm>
        </p:spPr>
        <p:txBody>
          <a:bodyPr anchor="t"/>
          <a:lstStyle>
            <a:lvl1pPr algn="l">
              <a:defRPr sz="4000" b="1" cap="all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>
          <a:xfrm>
            <a:off x="722313" y="15478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16_867-Generic_PowerPoint_Layout1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4847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50292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1676400"/>
            <a:ext cx="5029200" cy="4191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Picture Placeholder 2"/>
          <p:cNvSpPr>
            <a:spLocks noGrp="1"/>
          </p:cNvSpPr>
          <p:nvPr>
            <p:ph type="pic" idx="11"/>
          </p:nvPr>
        </p:nvSpPr>
        <p:spPr>
          <a:xfrm rot="21345362">
            <a:off x="6281435" y="2226971"/>
            <a:ext cx="2587752" cy="1737360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21" name="Picture Placeholder 2"/>
          <p:cNvSpPr>
            <a:spLocks noGrp="1"/>
          </p:cNvSpPr>
          <p:nvPr>
            <p:ph type="pic" idx="12"/>
          </p:nvPr>
        </p:nvSpPr>
        <p:spPr>
          <a:xfrm rot="297885">
            <a:off x="6229621" y="4223517"/>
            <a:ext cx="2587752" cy="1737360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19" name="Picture Placeholder 2"/>
          <p:cNvSpPr>
            <a:spLocks noGrp="1"/>
          </p:cNvSpPr>
          <p:nvPr>
            <p:ph type="pic" idx="1"/>
          </p:nvPr>
        </p:nvSpPr>
        <p:spPr>
          <a:xfrm rot="207395">
            <a:off x="6146021" y="381230"/>
            <a:ext cx="2587752" cy="1737360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6_867-Generic_PowerPoint_Layout2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4847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5029200" cy="1143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1676400"/>
            <a:ext cx="5029200" cy="419100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Picture Placeholder 2"/>
          <p:cNvSpPr>
            <a:spLocks noGrp="1"/>
          </p:cNvSpPr>
          <p:nvPr>
            <p:ph type="pic" idx="11"/>
          </p:nvPr>
        </p:nvSpPr>
        <p:spPr>
          <a:xfrm rot="21345362">
            <a:off x="6281434" y="2226970"/>
            <a:ext cx="2587752" cy="1737360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21" name="Picture Placeholder 2"/>
          <p:cNvSpPr>
            <a:spLocks noGrp="1"/>
          </p:cNvSpPr>
          <p:nvPr>
            <p:ph type="pic" idx="12"/>
          </p:nvPr>
        </p:nvSpPr>
        <p:spPr>
          <a:xfrm rot="297885">
            <a:off x="6229620" y="4223516"/>
            <a:ext cx="2587752" cy="1737360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19" name="Picture Placeholder 2"/>
          <p:cNvSpPr>
            <a:spLocks noGrp="1"/>
          </p:cNvSpPr>
          <p:nvPr>
            <p:ph type="pic" idx="1"/>
          </p:nvPr>
        </p:nvSpPr>
        <p:spPr>
          <a:xfrm rot="207395">
            <a:off x="6146019" y="381231"/>
            <a:ext cx="2587752" cy="1737360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2100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21002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210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2" name="Picture 1" descr="16_867-Generic_PowerPoint_BLUEfooter.png"/>
          <p:cNvPicPr>
            <a:picLocks noChangeAspect="1"/>
          </p:cNvPicPr>
          <p:nvPr userDrawn="1"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015037"/>
            <a:ext cx="9144000" cy="84296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59" r:id="rId2"/>
    <p:sldLayoutId id="2147483761" r:id="rId3"/>
    <p:sldLayoutId id="2147483770" r:id="rId4"/>
    <p:sldLayoutId id="2147483772" r:id="rId5"/>
    <p:sldLayoutId id="2147483760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7" r:id="rId12"/>
    <p:sldLayoutId id="2147483768" r:id="rId13"/>
    <p:sldLayoutId id="2147483769" r:id="rId14"/>
  </p:sldLayoutIdLst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lnSpc>
          <a:spcPct val="140000"/>
        </a:lnSpc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ebdings" charset="2"/>
        <a:buChar char="&lt;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lnSpc>
          <a:spcPct val="120000"/>
        </a:lnSpc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lnSpc>
          <a:spcPct val="120000"/>
        </a:lnSpc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305800" cy="2133600"/>
          </a:xfrm>
        </p:spPr>
        <p:txBody>
          <a:bodyPr/>
          <a:lstStyle/>
          <a:p>
            <a:r>
              <a:rPr lang="en-US" sz="4000" dirty="0"/>
              <a:t>Travel Request and Expense Report Approval Workflow</a:t>
            </a:r>
            <a:br>
              <a:rPr lang="en-US" dirty="0"/>
            </a:br>
            <a:endParaRPr lang="en-US" sz="2800" b="0" i="1" dirty="0"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4577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762000"/>
          </a:xfrm>
        </p:spPr>
        <p:txBody>
          <a:bodyPr wrap="square" anchor="ctr">
            <a:norm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Travel Request Workflow  </a:t>
            </a:r>
            <a:br>
              <a:rPr lang="en-US" dirty="0"/>
            </a:br>
            <a:r>
              <a:rPr lang="en-US" sz="1200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Request workflow goes through the below approvers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BCCFB55-0F6F-4448-8917-528C9CAD28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295400"/>
            <a:ext cx="4114800" cy="4572000"/>
          </a:xfrm>
          <a:prstGeom prst="rect">
            <a:avLst/>
          </a:prstGeom>
          <a:noFill/>
        </p:spPr>
      </p:pic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33A7E3E2-7EA2-4AD9-86E4-B75E53FAF1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114800" cy="4572000"/>
          </a:xfrm>
        </p:spPr>
        <p:txBody>
          <a:bodyPr/>
          <a:lstStyle/>
          <a:p>
            <a:r>
              <a:rPr lang="en-US" sz="1400" dirty="0">
                <a:solidFill>
                  <a:schemeClr val="accent1"/>
                </a:solidFill>
              </a:rPr>
              <a:t>Supervisor/Manager Approval </a:t>
            </a:r>
            <a:r>
              <a:rPr lang="en-US" sz="1400" dirty="0"/>
              <a:t>–</a:t>
            </a:r>
            <a:r>
              <a:rPr lang="en-US" sz="1100" dirty="0"/>
              <a:t>This is the employee’s default manager</a:t>
            </a:r>
          </a:p>
          <a:p>
            <a:r>
              <a:rPr lang="en-US" sz="1400" dirty="0">
                <a:solidFill>
                  <a:schemeClr val="accent1"/>
                </a:solidFill>
              </a:rPr>
              <a:t>Budget Approval </a:t>
            </a:r>
            <a:r>
              <a:rPr lang="en-US" sz="1400" dirty="0"/>
              <a:t>– </a:t>
            </a:r>
            <a:r>
              <a:rPr lang="en-US" sz="1100" dirty="0"/>
              <a:t>The budget approver of the department. The user must add the approver on the Request header</a:t>
            </a:r>
          </a:p>
          <a:p>
            <a:r>
              <a:rPr lang="en-US" sz="1400" dirty="0">
                <a:solidFill>
                  <a:schemeClr val="accent1"/>
                </a:solidFill>
              </a:rPr>
              <a:t>Dean or VP Approval </a:t>
            </a:r>
            <a:r>
              <a:rPr lang="en-US" sz="1400" dirty="0"/>
              <a:t>– </a:t>
            </a:r>
            <a:r>
              <a:rPr lang="en-US" sz="1100" dirty="0"/>
              <a:t>The VP or Dean of the department</a:t>
            </a:r>
          </a:p>
          <a:p>
            <a:endParaRPr lang="en-US" sz="1100" dirty="0"/>
          </a:p>
          <a:p>
            <a:pPr marL="0" indent="0">
              <a:buNone/>
            </a:pPr>
            <a:r>
              <a:rPr lang="en-US" sz="1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employee can also add additional approvers by clicking on the Edit option next to Approval Flow and add a comment as well. All these changes can be done, only before the request is submitted. </a:t>
            </a:r>
          </a:p>
          <a:p>
            <a:pPr marL="0" indent="0">
              <a:buNone/>
            </a:pPr>
            <a:r>
              <a:rPr lang="en-US" sz="11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Please note: each approvers have 9 days to approve a Request, otherwise the Request will time out, and the user will have to resubmit the Request</a:t>
            </a:r>
            <a:endParaRPr lang="en-US" sz="1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3989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 wrap="square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Expense Report Workflow</a:t>
            </a:r>
            <a:br>
              <a:rPr lang="en-US" sz="2500" dirty="0"/>
            </a:br>
            <a:r>
              <a:rPr lang="en-US" sz="1200" b="0" dirty="0"/>
              <a:t>The Expense Report goes through the below approvers 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950D5F6-6962-4773-9B39-B659AC859C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600" y="1524000"/>
            <a:ext cx="4419600" cy="426720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71" name="Content Placeholder 3">
            <a:extLst>
              <a:ext uri="{FF2B5EF4-FFF2-40B4-BE49-F238E27FC236}">
                <a16:creationId xmlns:a16="http://schemas.microsoft.com/office/drawing/2014/main" id="{28E226FE-C2E7-4B6F-AA3E-1242B600AD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00600" y="1447800"/>
            <a:ext cx="4038600" cy="4419600"/>
          </a:xfrm>
        </p:spPr>
        <p:txBody>
          <a:bodyPr/>
          <a:lstStyle/>
          <a:p>
            <a:r>
              <a:rPr lang="en-US" sz="1600" dirty="0">
                <a:solidFill>
                  <a:schemeClr val="accent1"/>
                </a:solidFill>
              </a:rPr>
              <a:t>Travel/Supervisor Approval </a:t>
            </a:r>
            <a:r>
              <a:rPr lang="en-US" sz="1600" dirty="0"/>
              <a:t>–</a:t>
            </a:r>
            <a:r>
              <a:rPr lang="en-US" sz="1200" dirty="0"/>
              <a:t>This is the employee’s default manager</a:t>
            </a:r>
          </a:p>
          <a:p>
            <a:r>
              <a:rPr lang="en-US" sz="1600" dirty="0">
                <a:solidFill>
                  <a:schemeClr val="accent1"/>
                </a:solidFill>
              </a:rPr>
              <a:t>Cost Object Approval </a:t>
            </a:r>
            <a:r>
              <a:rPr lang="en-US" sz="1600" dirty="0"/>
              <a:t>– </a:t>
            </a:r>
            <a:r>
              <a:rPr lang="en-US" sz="1200" dirty="0"/>
              <a:t>The budget approver, or the approver listed in DACS for that department. The </a:t>
            </a:r>
            <a:r>
              <a:rPr lang="en-US" sz="1200"/>
              <a:t>user must add </a:t>
            </a:r>
            <a:r>
              <a:rPr lang="en-US" sz="1200" dirty="0"/>
              <a:t>this approver at the Report header</a:t>
            </a:r>
          </a:p>
          <a:p>
            <a:r>
              <a:rPr lang="en-US" sz="1600" dirty="0">
                <a:solidFill>
                  <a:schemeClr val="accent1"/>
                </a:solidFill>
              </a:rPr>
              <a:t>Accounts Payable Review </a:t>
            </a:r>
            <a:r>
              <a:rPr lang="en-US" sz="1600" dirty="0"/>
              <a:t>– </a:t>
            </a:r>
            <a:r>
              <a:rPr lang="en-US" sz="1200" dirty="0"/>
              <a:t>The accounts payable travel processor</a:t>
            </a:r>
          </a:p>
          <a:p>
            <a:pPr marL="0" indent="0">
              <a:buNone/>
            </a:pPr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employee can also add additional approvers by clicking on the Edit option next to Approval Flow and add a comment as well. All these changes can be done, only before the request is submitted. 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Please note: each approvers have 9 days to approve a Request, otherwise the Request will time out, and the user will have to resubmit the Request</a:t>
            </a:r>
            <a:endParaRPr lang="en-US" sz="1200" dirty="0">
              <a:solidFill>
                <a:srgbClr val="FF0000"/>
              </a:solidFill>
            </a:endParaRP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087316600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CSUSB">
      <a:dk1>
        <a:sysClr val="windowText" lastClr="000000"/>
      </a:dk1>
      <a:lt1>
        <a:sysClr val="window" lastClr="FFFFFF"/>
      </a:lt1>
      <a:dk2>
        <a:srgbClr val="00375F"/>
      </a:dk2>
      <a:lt2>
        <a:srgbClr val="EEECE1"/>
      </a:lt2>
      <a:accent1>
        <a:srgbClr val="0058B3"/>
      </a:accent1>
      <a:accent2>
        <a:srgbClr val="8C0E1E"/>
      </a:accent2>
      <a:accent3>
        <a:srgbClr val="61B035"/>
      </a:accent3>
      <a:accent4>
        <a:srgbClr val="E47C23"/>
      </a:accent4>
      <a:accent5>
        <a:srgbClr val="219ED0"/>
      </a:accent5>
      <a:accent6>
        <a:srgbClr val="006A2F"/>
      </a:accent6>
      <a:hlink>
        <a:srgbClr val="002B8A"/>
      </a:hlink>
      <a:folHlink>
        <a:srgbClr val="00247A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5251</TotalTime>
  <Words>257</Words>
  <Application>Microsoft Office PowerPoint</Application>
  <PresentationFormat>On-screen Show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Webdings</vt:lpstr>
      <vt:lpstr>Blank Presentation</vt:lpstr>
      <vt:lpstr>Travel Request and Expense Report Approval Workflow </vt:lpstr>
      <vt:lpstr>Travel Request Workflow   The Request workflow goes through the below approvers</vt:lpstr>
      <vt:lpstr>Expense Report Workflow The Expense Report goes through the below approvers </vt:lpstr>
    </vt:vector>
  </TitlesOfParts>
  <Company>Public Affairs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Public Affairs</dc:creator>
  <cp:lastModifiedBy>Manorama Sinha</cp:lastModifiedBy>
  <cp:revision>397</cp:revision>
  <cp:lastPrinted>2018-01-23T22:52:57Z</cp:lastPrinted>
  <dcterms:created xsi:type="dcterms:W3CDTF">2014-01-06T17:52:42Z</dcterms:created>
  <dcterms:modified xsi:type="dcterms:W3CDTF">2022-09-26T20:28:16Z</dcterms:modified>
</cp:coreProperties>
</file>