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90" r:id="rId2"/>
    <p:sldId id="402" r:id="rId3"/>
    <p:sldId id="262" r:id="rId4"/>
    <p:sldId id="263" r:id="rId5"/>
    <p:sldId id="264" r:id="rId6"/>
    <p:sldId id="404" r:id="rId7"/>
    <p:sldId id="406" r:id="rId8"/>
    <p:sldId id="405" r:id="rId9"/>
    <p:sldId id="265" r:id="rId10"/>
    <p:sldId id="270"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p:restoredTop sz="94668"/>
  </p:normalViewPr>
  <p:slideViewPr>
    <p:cSldViewPr snapToGrid="0" snapToObjects="1">
      <p:cViewPr varScale="1">
        <p:scale>
          <a:sx n="105" d="100"/>
          <a:sy n="105" d="100"/>
        </p:scale>
        <p:origin x="9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EA80F-1DF9-9E42-BDCA-29A317130A52}" type="datetimeFigureOut">
              <a:rPr lang="en-US" smtClean="0"/>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6BEA5-6596-B349-BE4B-177DD9494CE8}" type="slidenum">
              <a:rPr lang="en-US" smtClean="0"/>
              <a:t>‹#›</a:t>
            </a:fld>
            <a:endParaRPr lang="en-US"/>
          </a:p>
        </p:txBody>
      </p:sp>
    </p:spTree>
    <p:extLst>
      <p:ext uri="{BB962C8B-B14F-4D97-AF65-F5344CB8AC3E}">
        <p14:creationId xmlns:p14="http://schemas.microsoft.com/office/powerpoint/2010/main" val="10010926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10145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6BEA5-6596-B349-BE4B-177DD9494CE8}" type="slidenum">
              <a:rPr lang="en-US" smtClean="0"/>
              <a:t>5</a:t>
            </a:fld>
            <a:endParaRPr lang="en-US"/>
          </a:p>
        </p:txBody>
      </p:sp>
    </p:spTree>
    <p:extLst>
      <p:ext uri="{BB962C8B-B14F-4D97-AF65-F5344CB8AC3E}">
        <p14:creationId xmlns:p14="http://schemas.microsoft.com/office/powerpoint/2010/main" val="267992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6BEA5-6596-B349-BE4B-177DD9494CE8}" type="slidenum">
              <a:rPr lang="en-US" smtClean="0"/>
              <a:t>8</a:t>
            </a:fld>
            <a:endParaRPr lang="en-US"/>
          </a:p>
        </p:txBody>
      </p:sp>
    </p:spTree>
    <p:extLst>
      <p:ext uri="{BB962C8B-B14F-4D97-AF65-F5344CB8AC3E}">
        <p14:creationId xmlns:p14="http://schemas.microsoft.com/office/powerpoint/2010/main" val="190034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D75BFB-738F-6042-B847-DF3FB751FAB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242183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75BFB-738F-6042-B847-DF3FB751FAB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418356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75BFB-738F-6042-B847-DF3FB751FAB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3399889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405611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75BFB-738F-6042-B847-DF3FB751FAB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261337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75BFB-738F-6042-B847-DF3FB751FAB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351665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75BFB-738F-6042-B847-DF3FB751FAB1}"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75201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D75BFB-738F-6042-B847-DF3FB751FAB1}"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292518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D75BFB-738F-6042-B847-DF3FB751FAB1}"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31097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75BFB-738F-6042-B847-DF3FB751FAB1}"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373100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75BFB-738F-6042-B847-DF3FB751FAB1}"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330206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75BFB-738F-6042-B847-DF3FB751FAB1}"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320AA-D70F-1F4B-91D4-D3CA3E2D877F}" type="slidenum">
              <a:rPr lang="en-US" smtClean="0"/>
              <a:t>‹#›</a:t>
            </a:fld>
            <a:endParaRPr lang="en-US"/>
          </a:p>
        </p:txBody>
      </p:sp>
    </p:spTree>
    <p:extLst>
      <p:ext uri="{BB962C8B-B14F-4D97-AF65-F5344CB8AC3E}">
        <p14:creationId xmlns:p14="http://schemas.microsoft.com/office/powerpoint/2010/main" val="57113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5BFB-738F-6042-B847-DF3FB751FAB1}" type="datetimeFigureOut">
              <a:rPr lang="en-US" smtClean="0"/>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320AA-D70F-1F4B-91D4-D3CA3E2D877F}" type="slidenum">
              <a:rPr lang="en-US" smtClean="0"/>
              <a:t>‹#›</a:t>
            </a:fld>
            <a:endParaRPr lang="en-US"/>
          </a:p>
        </p:txBody>
      </p:sp>
    </p:spTree>
    <p:extLst>
      <p:ext uri="{BB962C8B-B14F-4D97-AF65-F5344CB8AC3E}">
        <p14:creationId xmlns:p14="http://schemas.microsoft.com/office/powerpoint/2010/main" val="501409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6571" y="1247775"/>
            <a:ext cx="6858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1353741" y="1442172"/>
            <a:ext cx="6436518" cy="2177328"/>
          </a:xfrm>
        </p:spPr>
        <p:txBody>
          <a:bodyPr vert="horz" lIns="91440" tIns="45720" rIns="91440" bIns="45720" rtlCol="0" anchor="ctr">
            <a:normAutofit/>
          </a:bodyPr>
          <a:lstStyle/>
          <a:p>
            <a:pPr algn="ctr" defTabSz="914400">
              <a:lnSpc>
                <a:spcPct val="90000"/>
              </a:lnSpc>
            </a:pPr>
            <a:r>
              <a:rPr lang="en-US" sz="3600" kern="1200">
                <a:solidFill>
                  <a:schemeClr val="tx1"/>
                </a:solidFill>
                <a:latin typeface="+mj-lt"/>
                <a:ea typeface="+mj-ea"/>
                <a:cs typeface="+mj-cs"/>
              </a:rPr>
              <a:t>Updating Concur profile and delegate information</a:t>
            </a:r>
            <a:br>
              <a:rPr lang="en-US" sz="3600" kern="1200">
                <a:solidFill>
                  <a:schemeClr val="tx1"/>
                </a:solidFill>
                <a:latin typeface="+mj-lt"/>
                <a:ea typeface="+mj-ea"/>
                <a:cs typeface="+mj-cs"/>
              </a:rPr>
            </a:br>
            <a:endParaRPr lang="en-US" sz="3600" b="0" i="1" kern="1200">
              <a:solidFill>
                <a:schemeClr val="tx1"/>
              </a:solidFill>
              <a:effectLst/>
              <a:latin typeface="+mj-lt"/>
              <a:ea typeface="+mj-ea"/>
              <a:cs typeface="+mj-cs"/>
            </a:endParaRPr>
          </a:p>
        </p:txBody>
      </p:sp>
      <p:sp>
        <p:nvSpPr>
          <p:cNvPr id="19" name="Rectangle: Rounded Corners 18">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5904" y="3912322"/>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9525EF5-17FC-8FD7-4E93-0600EA45B801}"/>
              </a:ext>
            </a:extLst>
          </p:cNvPr>
          <p:cNvPicPr>
            <a:picLocks noChangeAspect="1"/>
          </p:cNvPicPr>
          <p:nvPr/>
        </p:nvPicPr>
        <p:blipFill>
          <a:blip r:embed="rId2"/>
          <a:stretch>
            <a:fillRect/>
          </a:stretch>
        </p:blipFill>
        <p:spPr>
          <a:xfrm>
            <a:off x="0" y="6029864"/>
            <a:ext cx="9144000" cy="828136"/>
          </a:xfrm>
          <a:prstGeom prst="rect">
            <a:avLst/>
          </a:prstGeom>
        </p:spPr>
      </p:pic>
    </p:spTree>
    <p:extLst>
      <p:ext uri="{BB962C8B-B14F-4D97-AF65-F5344CB8AC3E}">
        <p14:creationId xmlns:p14="http://schemas.microsoft.com/office/powerpoint/2010/main" val="21457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6C0A"/>
          </a:solidFill>
          <a:ln>
            <a:solidFill>
              <a:srgbClr val="E46C0A"/>
            </a:solidFill>
          </a:ln>
        </p:spPr>
        <p:txBody>
          <a:bodyPr>
            <a:normAutofit fontScale="90000"/>
          </a:bodyPr>
          <a:lstStyle/>
          <a:p>
            <a:r>
              <a:rPr lang="en-US" sz="2200" dirty="0"/>
              <a:t>Email Notifications</a:t>
            </a:r>
            <a:br>
              <a:rPr lang="en-US" sz="1800" dirty="0"/>
            </a:br>
            <a:r>
              <a:rPr lang="en-US" sz="1800" dirty="0"/>
              <a:t>In your profile, click on System Settings and approvers can choose to be notified each time something is put in or removed from their queue OR receive a daily summary.  This is available to both approvers and users for email notification changes.</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671"/>
          <a:stretch/>
        </p:blipFill>
        <p:spPr>
          <a:xfrm>
            <a:off x="929652" y="1692254"/>
            <a:ext cx="6997291" cy="4525962"/>
          </a:xfrm>
        </p:spPr>
      </p:pic>
      <p:sp>
        <p:nvSpPr>
          <p:cNvPr id="6" name="Left Arrow 5"/>
          <p:cNvSpPr/>
          <p:nvPr/>
        </p:nvSpPr>
        <p:spPr>
          <a:xfrm>
            <a:off x="2035185" y="5626354"/>
            <a:ext cx="978408" cy="484632"/>
          </a:xfrm>
          <a:prstGeom prst="left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602403" y="5079692"/>
            <a:ext cx="3519397" cy="738664"/>
          </a:xfrm>
          <a:prstGeom prst="rect">
            <a:avLst/>
          </a:prstGeom>
          <a:solidFill>
            <a:srgbClr val="E46C0A"/>
          </a:solidFill>
          <a:ln>
            <a:solidFill>
              <a:srgbClr val="E46C0A"/>
            </a:solidFill>
          </a:ln>
        </p:spPr>
        <p:txBody>
          <a:bodyPr wrap="square" rtlCol="0">
            <a:spAutoFit/>
          </a:bodyPr>
          <a:lstStyle/>
          <a:p>
            <a:r>
              <a:rPr lang="en-US" sz="1400" dirty="0"/>
              <a:t>To turn the notification(s) off simply uncheck the box.  Notifications can be turned back on by re-checking the box(</a:t>
            </a:r>
            <a:r>
              <a:rPr lang="en-US" sz="1400" dirty="0" err="1"/>
              <a:t>es</a:t>
            </a:r>
            <a:r>
              <a:rPr lang="en-US" sz="1400" dirty="0"/>
              <a:t>).</a:t>
            </a:r>
          </a:p>
        </p:txBody>
      </p:sp>
      <p:cxnSp>
        <p:nvCxnSpPr>
          <p:cNvPr id="11" name="Straight Arrow Connector 10"/>
          <p:cNvCxnSpPr/>
          <p:nvPr/>
        </p:nvCxnSpPr>
        <p:spPr>
          <a:xfrm flipH="1" flipV="1">
            <a:off x="2939937" y="4814088"/>
            <a:ext cx="780244" cy="945069"/>
          </a:xfrm>
          <a:prstGeom prst="straightConnector1">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sp>
        <p:nvSpPr>
          <p:cNvPr id="14" name="Donut 13"/>
          <p:cNvSpPr/>
          <p:nvPr/>
        </p:nvSpPr>
        <p:spPr>
          <a:xfrm>
            <a:off x="2647848" y="3717084"/>
            <a:ext cx="365745" cy="1097004"/>
          </a:xfrm>
          <a:prstGeom prst="donut">
            <a:avLst>
              <a:gd name="adj" fmla="val 4504"/>
            </a:avLst>
          </a:prstGeom>
          <a:solidFill>
            <a:srgbClr val="E46C0A"/>
          </a:solidFill>
          <a:ln>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657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7320" y="2314093"/>
            <a:ext cx="7223760" cy="646331"/>
          </a:xfrm>
          <a:prstGeom prst="rect">
            <a:avLst/>
          </a:prstGeom>
          <a:ln>
            <a:solidFill>
              <a:srgbClr val="FF0000"/>
            </a:solidFill>
          </a:ln>
        </p:spPr>
        <p:txBody>
          <a:bodyPr wrap="square">
            <a:spAutoFit/>
          </a:bodyPr>
          <a:lstStyle/>
          <a:p>
            <a:r>
              <a:rPr lang="en-US" dirty="0">
                <a:solidFill>
                  <a:srgbClr val="FF0000"/>
                </a:solidFill>
                <a:latin typeface="Arial"/>
                <a:cs typeface="Arial"/>
              </a:rPr>
              <a:t>If further information or assistance is needed, please do not hesitate to contact Travel office, at 909-537-5155 or travel@csusb.edu. </a:t>
            </a:r>
          </a:p>
        </p:txBody>
      </p:sp>
      <p:sp>
        <p:nvSpPr>
          <p:cNvPr id="2" name="TextBox 1"/>
          <p:cNvSpPr txBox="1"/>
          <p:nvPr/>
        </p:nvSpPr>
        <p:spPr>
          <a:xfrm>
            <a:off x="3469595" y="1228422"/>
            <a:ext cx="2490140" cy="523220"/>
          </a:xfrm>
          <a:prstGeom prst="rect">
            <a:avLst/>
          </a:prstGeom>
          <a:noFill/>
        </p:spPr>
        <p:txBody>
          <a:bodyPr wrap="square" rtlCol="0">
            <a:spAutoFit/>
          </a:bodyPr>
          <a:lstStyle/>
          <a:p>
            <a:pPr algn="ctr"/>
            <a:r>
              <a:rPr lang="en-US" sz="2800" dirty="0"/>
              <a:t>Thank you!</a:t>
            </a:r>
          </a:p>
        </p:txBody>
      </p:sp>
    </p:spTree>
    <p:extLst>
      <p:ext uri="{BB962C8B-B14F-4D97-AF65-F5344CB8AC3E}">
        <p14:creationId xmlns:p14="http://schemas.microsoft.com/office/powerpoint/2010/main" val="316321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11" name="Content Placeholder 10">
            <a:extLst>
              <a:ext uri="{FF2B5EF4-FFF2-40B4-BE49-F238E27FC236}">
                <a16:creationId xmlns:a16="http://schemas.microsoft.com/office/drawing/2014/main" id="{62AAB852-442C-F077-92EC-E9BE1266D575}"/>
              </a:ext>
            </a:extLst>
          </p:cNvPr>
          <p:cNvPicPr>
            <a:picLocks noGrp="1" noChangeAspect="1"/>
          </p:cNvPicPr>
          <p:nvPr>
            <p:ph idx="1"/>
          </p:nvPr>
        </p:nvPicPr>
        <p:blipFill>
          <a:blip r:embed="rId2"/>
          <a:stretch>
            <a:fillRect/>
          </a:stretch>
        </p:blipFill>
        <p:spPr bwMode="auto">
          <a:xfrm>
            <a:off x="152399" y="1371600"/>
            <a:ext cx="8960539" cy="4419600"/>
          </a:xfrm>
          <a:prstGeom prst="rect">
            <a:avLst/>
          </a:prstGeom>
          <a:noFill/>
          <a:ln w="9525">
            <a:noFill/>
            <a:miter lim="800000"/>
            <a:headEnd/>
            <a:tailEnd/>
          </a:ln>
        </p:spPr>
      </p:pic>
    </p:spTree>
    <p:extLst>
      <p:ext uri="{BB962C8B-B14F-4D97-AF65-F5344CB8AC3E}">
        <p14:creationId xmlns:p14="http://schemas.microsoft.com/office/powerpoint/2010/main" val="120667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Freeform: Shape 14344">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8" name="Title 1"/>
          <p:cNvSpPr>
            <a:spLocks noGrp="1"/>
          </p:cNvSpPr>
          <p:nvPr>
            <p:ph type="title"/>
          </p:nvPr>
        </p:nvSpPr>
        <p:spPr>
          <a:xfrm>
            <a:off x="338328" y="494414"/>
            <a:ext cx="8613648" cy="817403"/>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pPr defTabSz="914400">
              <a:lnSpc>
                <a:spcPct val="90000"/>
              </a:lnSpc>
            </a:pPr>
            <a:br>
              <a:rPr lang="en-US" altLang="en-US" sz="1700" kern="1200" dirty="0">
                <a:solidFill>
                  <a:schemeClr val="tx1"/>
                </a:solidFill>
                <a:latin typeface="+mj-lt"/>
                <a:ea typeface="+mj-ea"/>
                <a:cs typeface="+mj-cs"/>
              </a:rPr>
            </a:br>
            <a:r>
              <a:rPr lang="en-US" altLang="en-US" sz="1700" kern="1200" dirty="0">
                <a:solidFill>
                  <a:schemeClr val="tx1"/>
                </a:solidFill>
                <a:latin typeface="+mj-lt"/>
                <a:ea typeface="+mj-ea"/>
                <a:cs typeface="+mj-cs"/>
              </a:rPr>
              <a:t>Successful Log On!  You are now on the Concur landing page.</a:t>
            </a:r>
            <a:br>
              <a:rPr lang="en-US" altLang="en-US" sz="1700" kern="1200" dirty="0">
                <a:solidFill>
                  <a:schemeClr val="tx1"/>
                </a:solidFill>
                <a:latin typeface="+mj-lt"/>
                <a:ea typeface="+mj-ea"/>
                <a:cs typeface="+mj-cs"/>
              </a:rPr>
            </a:br>
            <a:endParaRPr lang="en-US" altLang="en-US" sz="1700" kern="1200" dirty="0">
              <a:solidFill>
                <a:schemeClr val="tx1"/>
              </a:solidFill>
              <a:latin typeface="+mj-lt"/>
              <a:ea typeface="+mj-ea"/>
              <a:cs typeface="+mj-cs"/>
            </a:endParaRPr>
          </a:p>
        </p:txBody>
      </p:sp>
      <p:pic>
        <p:nvPicPr>
          <p:cNvPr id="6" name="Content Placeholder 5">
            <a:extLst>
              <a:ext uri="{FF2B5EF4-FFF2-40B4-BE49-F238E27FC236}">
                <a16:creationId xmlns:a16="http://schemas.microsoft.com/office/drawing/2014/main" id="{3B730270-4037-F051-2A0A-6A766434C6C2}"/>
              </a:ext>
            </a:extLst>
          </p:cNvPr>
          <p:cNvPicPr>
            <a:picLocks noGrp="1" noChangeAspect="1"/>
          </p:cNvPicPr>
          <p:nvPr>
            <p:ph idx="1"/>
          </p:nvPr>
        </p:nvPicPr>
        <p:blipFill>
          <a:blip r:embed="rId3"/>
          <a:stretch>
            <a:fillRect/>
          </a:stretch>
        </p:blipFill>
        <p:spPr>
          <a:xfrm>
            <a:off x="338328" y="1682496"/>
            <a:ext cx="8613648" cy="4462272"/>
          </a:xfrm>
          <a:prstGeom prst="rect">
            <a:avLst/>
          </a:prstGeom>
        </p:spPr>
      </p:pic>
    </p:spTree>
    <p:extLst>
      <p:ext uri="{BB962C8B-B14F-4D97-AF65-F5344CB8AC3E}">
        <p14:creationId xmlns:p14="http://schemas.microsoft.com/office/powerpoint/2010/main" val="363669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85059" y="586822"/>
            <a:ext cx="2670189" cy="1645920"/>
          </a:xfrm>
        </p:spPr>
        <p:txBody>
          <a:bodyPr vert="horz" lIns="91440" tIns="45720" rIns="91440" bIns="45720" rtlCol="0">
            <a:normAutofit/>
          </a:bodyPr>
          <a:lstStyle/>
          <a:p>
            <a:pPr defTabSz="914400">
              <a:lnSpc>
                <a:spcPct val="90000"/>
              </a:lnSpc>
            </a:pPr>
            <a:br>
              <a:rPr lang="en-US" sz="2800" kern="1200">
                <a:latin typeface="+mj-lt"/>
                <a:ea typeface="+mj-ea"/>
                <a:cs typeface="+mj-cs"/>
              </a:rPr>
            </a:br>
            <a:r>
              <a:rPr lang="en-US" sz="2800" kern="1200">
                <a:latin typeface="+mj-lt"/>
                <a:ea typeface="+mj-ea"/>
                <a:cs typeface="+mj-cs"/>
              </a:rPr>
              <a:t>Updating Your Profile</a:t>
            </a:r>
            <a:br>
              <a:rPr lang="en-US" sz="2800" kern="1200">
                <a:latin typeface="+mj-lt"/>
                <a:ea typeface="+mj-ea"/>
                <a:cs typeface="+mj-cs"/>
              </a:rPr>
            </a:br>
            <a:endParaRPr lang="en-US" sz="2800" kern="1200">
              <a:latin typeface="+mj-lt"/>
              <a:ea typeface="+mj-ea"/>
              <a:cs typeface="+mj-cs"/>
            </a:endParaRPr>
          </a:p>
        </p:txBody>
      </p:sp>
      <p:sp>
        <p:nvSpPr>
          <p:cNvPr id="45" name="Rectangle 4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7" name="Rectangle 4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EA7FBF3A-A653-6838-4258-0DE9244130CD}"/>
              </a:ext>
            </a:extLst>
          </p:cNvPr>
          <p:cNvSpPr>
            <a:spLocks noGrp="1"/>
          </p:cNvSpPr>
          <p:nvPr>
            <p:ph idx="1"/>
          </p:nvPr>
        </p:nvSpPr>
        <p:spPr>
          <a:xfrm>
            <a:off x="3871061" y="586822"/>
            <a:ext cx="4829694" cy="1645920"/>
          </a:xfrm>
        </p:spPr>
        <p:txBody>
          <a:bodyPr vert="horz" lIns="91440" tIns="45720" rIns="91440" bIns="45720" rtlCol="0" anchor="ctr">
            <a:normAutofit/>
          </a:bodyPr>
          <a:lstStyle/>
          <a:p>
            <a:pPr indent="-228600" defTabSz="914400">
              <a:buFont typeface="Arial" panose="020B0604020202020204" pitchFamily="34" charset="0"/>
              <a:buChar char="•"/>
            </a:pPr>
            <a:r>
              <a:rPr lang="en-US" sz="1600" dirty="0"/>
              <a:t>Click on Profile icon on the right-hand side top corner, then Settings to assign a travel assistant, a travel request and expense report delegate, input frequent flyer and/or hotel and car reward programs and update personal information.</a:t>
            </a:r>
          </a:p>
        </p:txBody>
      </p:sp>
      <p:pic>
        <p:nvPicPr>
          <p:cNvPr id="4" name="Picture 3">
            <a:extLst>
              <a:ext uri="{FF2B5EF4-FFF2-40B4-BE49-F238E27FC236}">
                <a16:creationId xmlns:a16="http://schemas.microsoft.com/office/drawing/2014/main" id="{67B97CEC-3FB5-AB60-A369-62514CB67EC8}"/>
              </a:ext>
            </a:extLst>
          </p:cNvPr>
          <p:cNvPicPr>
            <a:picLocks noChangeAspect="1"/>
          </p:cNvPicPr>
          <p:nvPr/>
        </p:nvPicPr>
        <p:blipFill>
          <a:blip r:embed="rId2"/>
          <a:stretch>
            <a:fillRect/>
          </a:stretch>
        </p:blipFill>
        <p:spPr>
          <a:xfrm>
            <a:off x="1929385" y="2545879"/>
            <a:ext cx="4645152" cy="4157328"/>
          </a:xfrm>
          <a:prstGeom prst="rect">
            <a:avLst/>
          </a:prstGeom>
        </p:spPr>
      </p:pic>
    </p:spTree>
    <p:extLst>
      <p:ext uri="{BB962C8B-B14F-4D97-AF65-F5344CB8AC3E}">
        <p14:creationId xmlns:p14="http://schemas.microsoft.com/office/powerpoint/2010/main" val="389830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274638"/>
            <a:ext cx="8854440" cy="411162"/>
          </a:xfrm>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altLang="en-US" sz="3200" dirty="0"/>
              <a:t>Assigning a Request &amp; Expense Delegate</a:t>
            </a:r>
          </a:p>
        </p:txBody>
      </p:sp>
      <p:sp>
        <p:nvSpPr>
          <p:cNvPr id="7" name="Left Arrow 2"/>
          <p:cNvSpPr/>
          <p:nvPr/>
        </p:nvSpPr>
        <p:spPr>
          <a:xfrm>
            <a:off x="2651760" y="3291724"/>
            <a:ext cx="1767840" cy="274552"/>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1"/>
          <p:cNvSpPr/>
          <p:nvPr/>
        </p:nvSpPr>
        <p:spPr>
          <a:xfrm>
            <a:off x="2651760" y="3996035"/>
            <a:ext cx="1767840" cy="274552"/>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2426E9D-C840-F53D-1A4E-D6F53BDABED5}"/>
              </a:ext>
            </a:extLst>
          </p:cNvPr>
          <p:cNvPicPr>
            <a:picLocks noChangeAspect="1"/>
          </p:cNvPicPr>
          <p:nvPr/>
        </p:nvPicPr>
        <p:blipFill>
          <a:blip r:embed="rId3"/>
          <a:stretch>
            <a:fillRect/>
          </a:stretch>
        </p:blipFill>
        <p:spPr>
          <a:xfrm>
            <a:off x="144780" y="912158"/>
            <a:ext cx="8854440" cy="4412105"/>
          </a:xfrm>
          <a:prstGeom prst="rect">
            <a:avLst/>
          </a:prstGeom>
        </p:spPr>
      </p:pic>
      <p:sp>
        <p:nvSpPr>
          <p:cNvPr id="17" name="TextBox 16"/>
          <p:cNvSpPr txBox="1"/>
          <p:nvPr/>
        </p:nvSpPr>
        <p:spPr>
          <a:xfrm>
            <a:off x="4074414" y="3118210"/>
            <a:ext cx="4305300" cy="1015663"/>
          </a:xfrm>
          <a:prstGeom prst="rect">
            <a:avLst/>
          </a:prstGeom>
          <a:noFill/>
          <a:ln>
            <a:solidFill>
              <a:srgbClr val="FF0000"/>
            </a:solidFill>
          </a:ln>
        </p:spPr>
        <p:txBody>
          <a:bodyPr wrap="square" rtlCol="0">
            <a:spAutoFit/>
          </a:bodyPr>
          <a:lstStyle/>
          <a:p>
            <a:r>
              <a:rPr lang="en-US" sz="2000" dirty="0"/>
              <a:t>Select Request Delegates or Expense Delegates, under Request Settings or Expense Settings, and click on Add</a:t>
            </a:r>
          </a:p>
        </p:txBody>
      </p:sp>
      <p:sp>
        <p:nvSpPr>
          <p:cNvPr id="18" name="TextBox 17">
            <a:extLst>
              <a:ext uri="{FF2B5EF4-FFF2-40B4-BE49-F238E27FC236}">
                <a16:creationId xmlns:a16="http://schemas.microsoft.com/office/drawing/2014/main" id="{327EB37E-F369-8D6A-B2D3-CC365A9FF43D}"/>
              </a:ext>
            </a:extLst>
          </p:cNvPr>
          <p:cNvSpPr txBox="1"/>
          <p:nvPr/>
        </p:nvSpPr>
        <p:spPr>
          <a:xfrm>
            <a:off x="152400" y="5488632"/>
            <a:ext cx="8846820" cy="1015663"/>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t>A delegate is the one that can create a request, or expense report. A delegate can also submit a request on behalf of a traveler but cannot submit an expense report. The expense report must be submitted only by the traveler</a:t>
            </a:r>
          </a:p>
        </p:txBody>
      </p:sp>
    </p:spTree>
    <p:extLst>
      <p:ext uri="{BB962C8B-B14F-4D97-AF65-F5344CB8AC3E}">
        <p14:creationId xmlns:p14="http://schemas.microsoft.com/office/powerpoint/2010/main" val="44551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FD2F5-CA48-2A24-2759-764055910CF1}"/>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37323F59-5239-88A0-1BFB-31E724211BF9}"/>
              </a:ext>
            </a:extLst>
          </p:cNvPr>
          <p:cNvSpPr>
            <a:spLocks noGrp="1"/>
          </p:cNvSpPr>
          <p:nvPr>
            <p:ph type="title"/>
          </p:nvPr>
        </p:nvSpPr>
        <p:spPr>
          <a:xfrm>
            <a:off x="152400" y="274638"/>
            <a:ext cx="8854440" cy="411162"/>
          </a:xfrm>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altLang="en-US" sz="3200" dirty="0"/>
              <a:t>Assigning a Request &amp; Expense Delegate</a:t>
            </a:r>
          </a:p>
        </p:txBody>
      </p:sp>
      <p:pic>
        <p:nvPicPr>
          <p:cNvPr id="9" name="Picture 8">
            <a:extLst>
              <a:ext uri="{FF2B5EF4-FFF2-40B4-BE49-F238E27FC236}">
                <a16:creationId xmlns:a16="http://schemas.microsoft.com/office/drawing/2014/main" id="{F3FA1AA2-FB0C-5A84-D37D-2C52139968EC}"/>
              </a:ext>
            </a:extLst>
          </p:cNvPr>
          <p:cNvPicPr>
            <a:picLocks noChangeAspect="1"/>
          </p:cNvPicPr>
          <p:nvPr/>
        </p:nvPicPr>
        <p:blipFill>
          <a:blip r:embed="rId2"/>
          <a:stretch>
            <a:fillRect/>
          </a:stretch>
        </p:blipFill>
        <p:spPr>
          <a:xfrm>
            <a:off x="152400" y="877773"/>
            <a:ext cx="8854440" cy="3801331"/>
          </a:xfrm>
          <a:prstGeom prst="rect">
            <a:avLst/>
          </a:prstGeom>
        </p:spPr>
      </p:pic>
    </p:spTree>
    <p:extLst>
      <p:ext uri="{BB962C8B-B14F-4D97-AF65-F5344CB8AC3E}">
        <p14:creationId xmlns:p14="http://schemas.microsoft.com/office/powerpoint/2010/main" val="552043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3C8D60-AE7B-E084-9446-C235036FD58D}"/>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C758FD-6EBC-6B66-0A59-442C714E15AA}"/>
              </a:ext>
            </a:extLst>
          </p:cNvPr>
          <p:cNvSpPr>
            <a:spLocks noGrp="1"/>
          </p:cNvSpPr>
          <p:nvPr>
            <p:ph type="title"/>
          </p:nvPr>
        </p:nvSpPr>
        <p:spPr>
          <a:xfrm>
            <a:off x="785059" y="641850"/>
            <a:ext cx="2708910" cy="1535865"/>
          </a:xfrm>
        </p:spPr>
        <p:txBody>
          <a:bodyPr vert="horz" lIns="91440" tIns="45720" rIns="91440" bIns="45720" rtlCol="0">
            <a:normAutofit/>
          </a:bodyPr>
          <a:lstStyle/>
          <a:p>
            <a:pPr defTabSz="914400">
              <a:lnSpc>
                <a:spcPct val="90000"/>
              </a:lnSpc>
            </a:pPr>
            <a:br>
              <a:rPr lang="en-US" sz="2600" kern="1200">
                <a:latin typeface="+mj-lt"/>
                <a:ea typeface="+mj-ea"/>
                <a:cs typeface="+mj-cs"/>
              </a:rPr>
            </a:br>
            <a:r>
              <a:rPr lang="en-US" sz="2600" kern="1200">
                <a:latin typeface="+mj-lt"/>
                <a:ea typeface="+mj-ea"/>
                <a:cs typeface="+mj-cs"/>
              </a:rPr>
              <a:t>Assigning a Travel Assistant/Arranger</a:t>
            </a:r>
            <a:br>
              <a:rPr lang="en-US" sz="2600" kern="1200">
                <a:latin typeface="+mj-lt"/>
                <a:ea typeface="+mj-ea"/>
                <a:cs typeface="+mj-cs"/>
              </a:rPr>
            </a:br>
            <a:endParaRPr lang="en-US" sz="2600" kern="1200">
              <a:latin typeface="+mj-lt"/>
              <a:ea typeface="+mj-ea"/>
              <a:cs typeface="+mj-cs"/>
            </a:endParaRPr>
          </a:p>
        </p:txBody>
      </p:sp>
      <p:sp>
        <p:nvSpPr>
          <p:cNvPr id="31" name="Rectangle 30">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A56E66C1-58D2-5DAF-0C7E-4B28B1565F0E}"/>
              </a:ext>
            </a:extLst>
          </p:cNvPr>
          <p:cNvSpPr>
            <a:spLocks noGrp="1"/>
          </p:cNvSpPr>
          <p:nvPr>
            <p:ph idx="1"/>
          </p:nvPr>
        </p:nvSpPr>
        <p:spPr>
          <a:xfrm>
            <a:off x="3975480" y="641850"/>
            <a:ext cx="4539870" cy="1535865"/>
          </a:xfrm>
        </p:spPr>
        <p:txBody>
          <a:bodyPr vert="horz" lIns="91440" tIns="45720" rIns="91440" bIns="45720" rtlCol="0" anchor="ctr">
            <a:normAutofit/>
          </a:bodyPr>
          <a:lstStyle/>
          <a:p>
            <a:pPr indent="-228600" defTabSz="914400">
              <a:buFont typeface="Arial" panose="020B0604020202020204" pitchFamily="34" charset="0"/>
              <a:buChar char="•"/>
            </a:pPr>
            <a:r>
              <a:rPr lang="en-US" sz="1600" dirty="0"/>
              <a:t>Click on Assistants/Arrangers under Travel Settings. </a:t>
            </a:r>
          </a:p>
          <a:p>
            <a:pPr indent="-228600" defTabSz="914400">
              <a:buFont typeface="Arial" panose="020B0604020202020204" pitchFamily="34" charset="0"/>
              <a:buChar char="•"/>
            </a:pPr>
            <a:r>
              <a:rPr lang="en-US" sz="1600" dirty="0"/>
              <a:t>A travel assistant arranger is the one who can book an airline ticket/hotel/car rental for an employee </a:t>
            </a:r>
          </a:p>
        </p:txBody>
      </p:sp>
      <p:pic>
        <p:nvPicPr>
          <p:cNvPr id="4" name="Picture 3">
            <a:extLst>
              <a:ext uri="{FF2B5EF4-FFF2-40B4-BE49-F238E27FC236}">
                <a16:creationId xmlns:a16="http://schemas.microsoft.com/office/drawing/2014/main" id="{90A9ABFA-5AA2-4E2B-0DC0-48669E357E2C}"/>
              </a:ext>
            </a:extLst>
          </p:cNvPr>
          <p:cNvPicPr>
            <a:picLocks noChangeAspect="1"/>
          </p:cNvPicPr>
          <p:nvPr/>
        </p:nvPicPr>
        <p:blipFill>
          <a:blip r:embed="rId2"/>
          <a:srcRect t="636" b="30872"/>
          <a:stretch>
            <a:fillRect/>
          </a:stretch>
        </p:blipFill>
        <p:spPr>
          <a:xfrm>
            <a:off x="415812" y="2731167"/>
            <a:ext cx="8375585" cy="3484983"/>
          </a:xfrm>
          <a:prstGeom prst="rect">
            <a:avLst/>
          </a:prstGeom>
        </p:spPr>
      </p:pic>
    </p:spTree>
    <p:extLst>
      <p:ext uri="{BB962C8B-B14F-4D97-AF65-F5344CB8AC3E}">
        <p14:creationId xmlns:p14="http://schemas.microsoft.com/office/powerpoint/2010/main" val="3710786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A4133C-4274-9893-234C-1A39C82E949E}"/>
            </a:ext>
          </a:extLst>
        </p:cNvPr>
        <p:cNvGrpSpPr/>
        <p:nvPr/>
      </p:nvGrpSpPr>
      <p:grpSpPr>
        <a:xfrm>
          <a:off x="0" y="0"/>
          <a:ext cx="0" cy="0"/>
          <a:chOff x="0" y="0"/>
          <a:chExt cx="0" cy="0"/>
        </a:xfrm>
      </p:grpSpPr>
      <p:sp useBgFill="1">
        <p:nvSpPr>
          <p:cNvPr id="15390" name="Rectangle 15389">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a:extLst>
              <a:ext uri="{FF2B5EF4-FFF2-40B4-BE49-F238E27FC236}">
                <a16:creationId xmlns:a16="http://schemas.microsoft.com/office/drawing/2014/main" id="{9FF94621-E35A-2780-BF9D-AF66F42C84EB}"/>
              </a:ext>
            </a:extLst>
          </p:cNvPr>
          <p:cNvSpPr>
            <a:spLocks noGrp="1"/>
          </p:cNvSpPr>
          <p:nvPr>
            <p:ph type="title"/>
          </p:nvPr>
        </p:nvSpPr>
        <p:spPr>
          <a:xfrm>
            <a:off x="6891695" y="2023110"/>
            <a:ext cx="1911454" cy="2846070"/>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algn="l" defTabSz="914400">
              <a:lnSpc>
                <a:spcPct val="90000"/>
              </a:lnSpc>
            </a:pPr>
            <a:r>
              <a:rPr lang="en-US" altLang="en-US" sz="1500" kern="1200" dirty="0">
                <a:solidFill>
                  <a:schemeClr val="tx1"/>
                </a:solidFill>
                <a:latin typeface="+mj-lt"/>
                <a:ea typeface="+mj-ea"/>
                <a:cs typeface="+mj-cs"/>
              </a:rPr>
              <a:t>Assigning a Tarvel Assistant/Arranger</a:t>
            </a:r>
          </a:p>
        </p:txBody>
      </p:sp>
      <p:sp>
        <p:nvSpPr>
          <p:cNvPr id="15392" name="Rectangle 1539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1045" y="245695"/>
            <a:ext cx="1715478" cy="64375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94" name="Rectangle 1539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563" y="664308"/>
            <a:ext cx="6061974"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85114B-2043-ABE5-0646-21F2794DA383}"/>
              </a:ext>
            </a:extLst>
          </p:cNvPr>
          <p:cNvPicPr>
            <a:picLocks noChangeAspect="1"/>
          </p:cNvPicPr>
          <p:nvPr/>
        </p:nvPicPr>
        <p:blipFill>
          <a:blip r:embed="rId3"/>
          <a:stretch>
            <a:fillRect/>
          </a:stretch>
        </p:blipFill>
        <p:spPr>
          <a:xfrm>
            <a:off x="408928" y="1731211"/>
            <a:ext cx="5706228" cy="3466533"/>
          </a:xfrm>
          <a:prstGeom prst="rect">
            <a:avLst/>
          </a:prstGeom>
        </p:spPr>
      </p:pic>
      <p:sp>
        <p:nvSpPr>
          <p:cNvPr id="15396" name="Rectangle 1539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47951" y="3411145"/>
            <a:ext cx="171907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89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186334"/>
            <a:ext cx="8869680" cy="499466"/>
          </a:xfrm>
          <a:solidFill>
            <a:srgbClr val="FF6600"/>
          </a:solidFill>
        </p:spPr>
        <p:txBody>
          <a:bodyPr>
            <a:normAutofit fontScale="90000"/>
          </a:bodyPr>
          <a:lstStyle/>
          <a:p>
            <a:r>
              <a:rPr lang="en-US" sz="4000" dirty="0"/>
              <a:t>Assigning a Travel Assistant/Arranger</a:t>
            </a:r>
          </a:p>
        </p:txBody>
      </p:sp>
      <p:pic>
        <p:nvPicPr>
          <p:cNvPr id="6" name="Picture 5" descr="Screen Shot 2015-04-09 at 2.37.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5800"/>
            <a:ext cx="9144000" cy="2214480"/>
          </a:xfrm>
          <a:prstGeom prst="rect">
            <a:avLst/>
          </a:prstGeom>
        </p:spPr>
      </p:pic>
      <p:sp>
        <p:nvSpPr>
          <p:cNvPr id="5" name="Right Arrow 4"/>
          <p:cNvSpPr/>
          <p:nvPr/>
        </p:nvSpPr>
        <p:spPr>
          <a:xfrm>
            <a:off x="6858000" y="5638800"/>
            <a:ext cx="902208" cy="304800"/>
          </a:xfrm>
          <a:prstGeom prst="rightArrow">
            <a:avLst/>
          </a:prstGeom>
          <a:solidFill>
            <a:srgbClr val="F79646"/>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Content Placeholder 10" descr="Screen Shot 2015-04-09 at 2.46.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80" r="4518" b="13174"/>
          <a:stretch/>
        </p:blipFill>
        <p:spPr>
          <a:xfrm>
            <a:off x="1905000" y="1295400"/>
            <a:ext cx="4953000" cy="1676400"/>
          </a:xfrm>
        </p:spPr>
      </p:pic>
      <p:sp>
        <p:nvSpPr>
          <p:cNvPr id="12" name="TextBox 11"/>
          <p:cNvSpPr txBox="1"/>
          <p:nvPr/>
        </p:nvSpPr>
        <p:spPr>
          <a:xfrm>
            <a:off x="838200" y="3352800"/>
            <a:ext cx="7467600" cy="923330"/>
          </a:xfrm>
          <a:prstGeom prst="rect">
            <a:avLst/>
          </a:prstGeom>
          <a:solidFill>
            <a:srgbClr val="F79646"/>
          </a:solidFill>
          <a:ln>
            <a:solidFill>
              <a:srgbClr val="FF0000"/>
            </a:solidFill>
          </a:ln>
        </p:spPr>
        <p:txBody>
          <a:bodyPr wrap="square" rtlCol="0">
            <a:spAutoFit/>
          </a:bodyPr>
          <a:lstStyle/>
          <a:p>
            <a:r>
              <a:rPr lang="en-US" dirty="0"/>
              <a:t>To assign a travel assistant in profile settings, on the left side column choose Assistants/Arrangers under Travel Settings.  Click on “add an assistant”, enter their last name and save the entry.</a:t>
            </a:r>
          </a:p>
        </p:txBody>
      </p:sp>
    </p:spTree>
    <p:extLst>
      <p:ext uri="{BB962C8B-B14F-4D97-AF65-F5344CB8AC3E}">
        <p14:creationId xmlns:p14="http://schemas.microsoft.com/office/powerpoint/2010/main" val="2509471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69E68ED-E19E-47CE-A21D-FC9BF98087ED}">
  <we:reference id="wa200005566" version="3.0.0.3" store="en-US"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3718</TotalTime>
  <Words>392</Words>
  <Application>Microsoft Office PowerPoint</Application>
  <PresentationFormat>On-screen Show (4:3)</PresentationFormat>
  <Paragraphs>24</Paragraphs>
  <Slides>11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Updating Concur profile and delegate information </vt:lpstr>
      <vt:lpstr> On the single sign on page, type in your mycoyote ID and password, hit  enter and then either choose My Employment or, Administrative Systems and click  on the Travel and Corporate card Icon  as shown below:  </vt:lpstr>
      <vt:lpstr> Successful Log On!  You are now on the Concur landing page. </vt:lpstr>
      <vt:lpstr> Updating Your Profile </vt:lpstr>
      <vt:lpstr>Assigning a Request &amp; Expense Delegate</vt:lpstr>
      <vt:lpstr>Assigning a Request &amp; Expense Delegate</vt:lpstr>
      <vt:lpstr> Assigning a Travel Assistant/Arranger </vt:lpstr>
      <vt:lpstr>Assigning a Tarvel Assistant/Arranger</vt:lpstr>
      <vt:lpstr>Assigning a Travel Assistant/Arranger</vt:lpstr>
      <vt:lpstr>Email Notifications In your profile, click on System Settings and approvers can choose to be notified each time something is put in or removed from their queue OR receive a daily summary.  This is available to both approvers and users for email notification changes.</vt:lpstr>
      <vt:lpstr>PowerPoint Presentation</vt:lpstr>
    </vt:vector>
  </TitlesOfParts>
  <Company>California State University, San Bernardino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Levin</dc:creator>
  <cp:lastModifiedBy>Manorama Sinha</cp:lastModifiedBy>
  <cp:revision>27</cp:revision>
  <dcterms:created xsi:type="dcterms:W3CDTF">2015-05-21T15:15:42Z</dcterms:created>
  <dcterms:modified xsi:type="dcterms:W3CDTF">2025-12-01T22:08:52Z</dcterms:modified>
</cp:coreProperties>
</file>