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handoutMasterIdLst>
    <p:handoutMasterId r:id="rId18"/>
  </p:handoutMasterIdLst>
  <p:sldIdLst>
    <p:sldId id="390" r:id="rId2"/>
    <p:sldId id="397" r:id="rId3"/>
    <p:sldId id="398" r:id="rId4"/>
    <p:sldId id="284" r:id="rId5"/>
    <p:sldId id="285" r:id="rId6"/>
    <p:sldId id="286" r:id="rId7"/>
    <p:sldId id="287" r:id="rId8"/>
    <p:sldId id="288" r:id="rId9"/>
    <p:sldId id="289" r:id="rId10"/>
    <p:sldId id="399" r:id="rId11"/>
    <p:sldId id="400" r:id="rId12"/>
    <p:sldId id="409" r:id="rId13"/>
    <p:sldId id="410" r:id="rId14"/>
    <p:sldId id="411" r:id="rId15"/>
    <p:sldId id="412" r:id="rId16"/>
  </p:sldIdLst>
  <p:sldSz cx="9144000" cy="6858000" type="screen4x3"/>
  <p:notesSz cx="7010400" cy="92964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D1D1D1"/>
    <a:srgbClr val="F4F4F4"/>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05" autoAdjust="0"/>
  </p:normalViewPr>
  <p:slideViewPr>
    <p:cSldViewPr showGuides="1">
      <p:cViewPr varScale="1">
        <p:scale>
          <a:sx n="111" d="100"/>
          <a:sy n="111" d="100"/>
        </p:scale>
        <p:origin x="714" y="96"/>
      </p:cViewPr>
      <p:guideLst>
        <p:guide orient="horz" pos="1488"/>
        <p:guide pos="2880"/>
        <p:guide pos="432"/>
        <p:guide pos="5280"/>
        <p:guide pos="720"/>
        <p:guide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44" d="100"/>
          <a:sy n="144" d="100"/>
        </p:scale>
        <p:origin x="-38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38534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2683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4</a:t>
            </a:fld>
            <a:endParaRPr lang="en-US" dirty="0"/>
          </a:p>
        </p:txBody>
      </p:sp>
    </p:spTree>
    <p:extLst>
      <p:ext uri="{BB962C8B-B14F-4D97-AF65-F5344CB8AC3E}">
        <p14:creationId xmlns:p14="http://schemas.microsoft.com/office/powerpoint/2010/main" val="3101593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5</a:t>
            </a:fld>
            <a:endParaRPr lang="en-US" dirty="0"/>
          </a:p>
        </p:txBody>
      </p:sp>
    </p:spTree>
    <p:extLst>
      <p:ext uri="{BB962C8B-B14F-4D97-AF65-F5344CB8AC3E}">
        <p14:creationId xmlns:p14="http://schemas.microsoft.com/office/powerpoint/2010/main" val="3065076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9</a:t>
            </a:fld>
            <a:endParaRPr lang="en-US" dirty="0"/>
          </a:p>
        </p:txBody>
      </p:sp>
    </p:spTree>
    <p:extLst>
      <p:ext uri="{BB962C8B-B14F-4D97-AF65-F5344CB8AC3E}">
        <p14:creationId xmlns:p14="http://schemas.microsoft.com/office/powerpoint/2010/main" val="2757175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B1571-62E6-2774-EB7F-EC98B45167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B45B80-DB08-7C45-1F98-36B75031AD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875C04-E284-184A-6E42-6646BEBB56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0BFFCB-5B01-3E5D-8785-AD894CADD881}"/>
              </a:ext>
            </a:extLst>
          </p:cNvPr>
          <p:cNvSpPr>
            <a:spLocks noGrp="1"/>
          </p:cNvSpPr>
          <p:nvPr>
            <p:ph type="sldNum" sz="quarter" idx="5"/>
          </p:nvPr>
        </p:nvSpPr>
        <p:spPr/>
        <p:txBody>
          <a:bodyPr/>
          <a:lstStyle/>
          <a:p>
            <a:fld id="{83304D82-6D50-604F-88A9-A9F21C1D1310}" type="slidenum">
              <a:rPr lang="en-US" smtClean="0"/>
              <a:t>10</a:t>
            </a:fld>
            <a:endParaRPr lang="en-US" dirty="0"/>
          </a:p>
        </p:txBody>
      </p:sp>
    </p:spTree>
    <p:extLst>
      <p:ext uri="{BB962C8B-B14F-4D97-AF65-F5344CB8AC3E}">
        <p14:creationId xmlns:p14="http://schemas.microsoft.com/office/powerpoint/2010/main" val="3881164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BC787-9841-A53F-6430-675C376B28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8C75A5-CB83-473A-5A4D-57FC86C89F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2E14D2-CD74-0D1C-EBA0-66645CA652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CDCC79-E40E-D6B2-4E80-315C0D9E5D6F}"/>
              </a:ext>
            </a:extLst>
          </p:cNvPr>
          <p:cNvSpPr>
            <a:spLocks noGrp="1"/>
          </p:cNvSpPr>
          <p:nvPr>
            <p:ph type="sldNum" sz="quarter" idx="5"/>
          </p:nvPr>
        </p:nvSpPr>
        <p:spPr/>
        <p:txBody>
          <a:bodyPr/>
          <a:lstStyle/>
          <a:p>
            <a:fld id="{83304D82-6D50-604F-88A9-A9F21C1D1310}" type="slidenum">
              <a:rPr lang="en-US" smtClean="0"/>
              <a:t>11</a:t>
            </a:fld>
            <a:endParaRPr lang="en-US" dirty="0"/>
          </a:p>
        </p:txBody>
      </p:sp>
    </p:spTree>
    <p:extLst>
      <p:ext uri="{BB962C8B-B14F-4D97-AF65-F5344CB8AC3E}">
        <p14:creationId xmlns:p14="http://schemas.microsoft.com/office/powerpoint/2010/main" val="2119303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12</a:t>
            </a:fld>
            <a:endParaRPr lang="en-US"/>
          </a:p>
        </p:txBody>
      </p:sp>
    </p:spTree>
    <p:extLst>
      <p:ext uri="{BB962C8B-B14F-4D97-AF65-F5344CB8AC3E}">
        <p14:creationId xmlns:p14="http://schemas.microsoft.com/office/powerpoint/2010/main" val="1756146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t>
            </a:r>
            <a:r>
              <a:rPr lang="en-US"/>
              <a:t>August, 2017 </a:t>
            </a:r>
            <a:r>
              <a:rPr lang="en-US" baseline="0"/>
              <a:t>CL</a:t>
            </a:r>
            <a:endParaRPr lang="en-US" dirty="0"/>
          </a:p>
        </p:txBody>
      </p:sp>
      <p:sp>
        <p:nvSpPr>
          <p:cNvPr id="4" name="Slide Number Placeholder 3"/>
          <p:cNvSpPr>
            <a:spLocks noGrp="1"/>
          </p:cNvSpPr>
          <p:nvPr>
            <p:ph type="sldNum" sz="quarter" idx="10"/>
          </p:nvPr>
        </p:nvSpPr>
        <p:spPr/>
        <p:txBody>
          <a:bodyPr/>
          <a:lstStyle/>
          <a:p>
            <a:fld id="{83304D82-6D50-604F-88A9-A9F21C1D1310}" type="slidenum">
              <a:rPr lang="en-US" smtClean="0"/>
              <a:t>15</a:t>
            </a:fld>
            <a:endParaRPr lang="en-US"/>
          </a:p>
        </p:txBody>
      </p:sp>
    </p:spTree>
    <p:extLst>
      <p:ext uri="{BB962C8B-B14F-4D97-AF65-F5344CB8AC3E}">
        <p14:creationId xmlns:p14="http://schemas.microsoft.com/office/powerpoint/2010/main" val="34938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235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5" y="222697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1" y="4223517"/>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21" y="38123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lvl1pPr>
              <a:defRPr>
                <a:solidFill>
                  <a:schemeClr val="bg1"/>
                </a:solidFill>
              </a:defRPr>
            </a:lvl1p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lvl1pPr>
              <a:buClr>
                <a:schemeClr val="bg1"/>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4" y="222697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0" y="4223516"/>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19" y="38123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676400"/>
            <a:ext cx="77724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16_867-Generic_PowerPoint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015037"/>
            <a:ext cx="9144000" cy="842963"/>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6pPr>
      <a:lvl7pPr marL="9144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7pPr>
      <a:lvl8pPr marL="13716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8pPr>
      <a:lvl9pPr marL="18288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9pPr>
    </p:titleStyle>
    <p:body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mailto:travel@csusb.edu"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305800" cy="2057400"/>
          </a:xfrm>
        </p:spPr>
        <p:txBody>
          <a:bodyPr/>
          <a:lstStyle/>
          <a:p>
            <a:r>
              <a:rPr lang="en-US" sz="4000" dirty="0"/>
              <a:t>Create a Mileage only expense report</a:t>
            </a:r>
            <a:br>
              <a:rPr lang="en-US" dirty="0"/>
            </a:br>
            <a:endParaRPr lang="en-US" sz="2800" b="0" i="1" dirty="0">
              <a:effectLst/>
              <a:latin typeface="+mn-lt"/>
            </a:endParaRPr>
          </a:p>
        </p:txBody>
      </p:sp>
    </p:spTree>
    <p:extLst>
      <p:ext uri="{BB962C8B-B14F-4D97-AF65-F5344CB8AC3E}">
        <p14:creationId xmlns:p14="http://schemas.microsoft.com/office/powerpoint/2010/main" val="21457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9654C-21EA-F144-AC05-78336972146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E2E402-5E1C-CCC2-CDA7-29E807D92DDB}"/>
              </a:ext>
            </a:extLst>
          </p:cNvPr>
          <p:cNvSpPr>
            <a:spLocks noGrp="1"/>
          </p:cNvSpPr>
          <p:nvPr>
            <p:ph type="title"/>
          </p:nvPr>
        </p:nvSpPr>
        <p:spPr>
          <a:xfrm>
            <a:off x="190500" y="273050"/>
            <a:ext cx="8839200" cy="793750"/>
          </a:xfrm>
        </p:spPr>
        <p:style>
          <a:lnRef idx="2">
            <a:schemeClr val="accent2"/>
          </a:lnRef>
          <a:fillRef idx="1">
            <a:schemeClr val="lt1"/>
          </a:fillRef>
          <a:effectRef idx="0">
            <a:schemeClr val="accent2"/>
          </a:effectRef>
          <a:fontRef idx="minor">
            <a:schemeClr val="dk1"/>
          </a:fontRef>
        </p:style>
        <p:txBody>
          <a:bodyPr wrap="square" anchor="b">
            <a:normAutofit/>
          </a:bodyPr>
          <a:lstStyle/>
          <a:p>
            <a:pPr marL="0" marR="0" indent="0">
              <a:lnSpc>
                <a:spcPct val="90000"/>
              </a:lnSpc>
              <a:spcBef>
                <a:spcPts val="0"/>
              </a:spcBef>
              <a:spcAft>
                <a:spcPts val="800"/>
              </a:spcAft>
              <a:buNone/>
            </a:pPr>
            <a:r>
              <a:rPr lang="en-US" sz="1900" dirty="0">
                <a:solidFill>
                  <a:schemeClr val="tx1"/>
                </a:solidFill>
                <a:effectLst/>
              </a:rPr>
              <a:t>Alerts: For personal car mileage, there will always be the following 3 alerts, which are reminders</a:t>
            </a:r>
          </a:p>
        </p:txBody>
      </p:sp>
      <p:pic>
        <p:nvPicPr>
          <p:cNvPr id="17" name="Picture 16">
            <a:extLst>
              <a:ext uri="{FF2B5EF4-FFF2-40B4-BE49-F238E27FC236}">
                <a16:creationId xmlns:a16="http://schemas.microsoft.com/office/drawing/2014/main" id="{D6683DF5-4479-F4DE-EE38-F550ADA12E93}"/>
              </a:ext>
            </a:extLst>
          </p:cNvPr>
          <p:cNvPicPr>
            <a:picLocks noChangeAspect="1"/>
          </p:cNvPicPr>
          <p:nvPr/>
        </p:nvPicPr>
        <p:blipFill>
          <a:blip r:embed="rId3"/>
          <a:stretch>
            <a:fillRect/>
          </a:stretch>
        </p:blipFill>
        <p:spPr>
          <a:xfrm>
            <a:off x="190500" y="1371600"/>
            <a:ext cx="8839200" cy="1524000"/>
          </a:xfrm>
          <a:prstGeom prst="rect">
            <a:avLst/>
          </a:prstGeom>
        </p:spPr>
      </p:pic>
      <p:sp>
        <p:nvSpPr>
          <p:cNvPr id="19" name="Rectangle 2">
            <a:extLst>
              <a:ext uri="{FF2B5EF4-FFF2-40B4-BE49-F238E27FC236}">
                <a16:creationId xmlns:a16="http://schemas.microsoft.com/office/drawing/2014/main" id="{39737626-D31E-EDC7-8D6F-E156C4081664}"/>
              </a:ext>
            </a:extLst>
          </p:cNvPr>
          <p:cNvSpPr>
            <a:spLocks noGrp="1" noChangeArrowheads="1"/>
          </p:cNvSpPr>
          <p:nvPr>
            <p:ph idx="1"/>
          </p:nvPr>
        </p:nvSpPr>
        <p:spPr bwMode="auto">
          <a:xfrm>
            <a:off x="190500" y="3218091"/>
            <a:ext cx="8839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400" b="1" i="0" u="none" strike="noStrike" cap="none" normalizeH="0" baseline="0" dirty="0">
                <a:ln>
                  <a:noFill/>
                </a:ln>
                <a:solidFill>
                  <a:schemeClr val="accent1"/>
                </a:solidFill>
                <a:effectLst/>
                <a:latin typeface="Calibri" panose="020F0502020204030204" pitchFamily="34" charset="0"/>
                <a:ea typeface="Calibri" panose="020F0502020204030204" pitchFamily="34" charset="0"/>
                <a:cs typeface="Calibri" panose="020F0502020204030204" pitchFamily="34" charset="0"/>
              </a:rPr>
              <a:t>Reminder: </a:t>
            </a:r>
            <a:r>
              <a:rPr kumimoji="0" lang="en-US" altLang="en-US" sz="14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Mileage reimbursement is only allowed for round-trip mileage between the employee’s home and the assignment location or between the normal work location and the assignment location—whichever distance is less. Commute mileage between home and the normal work location is not reimbursable.</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400" b="1" i="0" u="none" strike="noStrike" cap="none" normalizeH="0" baseline="0" dirty="0">
                <a:ln>
                  <a:noFill/>
                </a:ln>
                <a:solidFill>
                  <a:schemeClr val="accent1"/>
                </a:solidFill>
                <a:effectLst/>
                <a:latin typeface="Calibri" panose="020F0502020204030204" pitchFamily="34" charset="0"/>
                <a:ea typeface="Calibri" panose="020F0502020204030204" pitchFamily="34" charset="0"/>
                <a:cs typeface="Calibri" panose="020F0502020204030204" pitchFamily="34" charset="0"/>
              </a:rPr>
              <a:t>Reminder: </a:t>
            </a:r>
            <a:r>
              <a:rPr kumimoji="0" lang="en-US" altLang="en-US" sz="14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Authorization Form STD 261 must be completed annually and submitted to your supervisor. Additionally, a valid CSUSB Defensive Driving card is required for any employee who operates a vehicle for university business.</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1400" b="1" i="0" u="none" strike="noStrike" cap="none" normalizeH="0" baseline="0" dirty="0">
                <a:ln>
                  <a:noFill/>
                </a:ln>
                <a:solidFill>
                  <a:schemeClr val="accent1"/>
                </a:solidFill>
                <a:effectLst/>
                <a:latin typeface="Calibri" panose="020F0502020204030204" pitchFamily="34" charset="0"/>
                <a:ea typeface="Calibri" panose="020F0502020204030204" pitchFamily="34" charset="0"/>
                <a:cs typeface="Calibri" panose="020F0502020204030204" pitchFamily="34" charset="0"/>
              </a:rPr>
              <a:t>Reminder: </a:t>
            </a:r>
            <a:r>
              <a:rPr kumimoji="0" lang="en-US" altLang="en-US" sz="14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Employees are encouraged to review the CSU Vehicle Use Policy before driving a state vehicle or a privately owned vehicle for university business.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4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lang="en-US" altLang="en-US" sz="1400" dirty="0">
                <a:latin typeface="Calibri" panose="020F0502020204030204" pitchFamily="34" charset="0"/>
                <a:ea typeface="Calibri" panose="020F0502020204030204" pitchFamily="34" charset="0"/>
                <a:cs typeface="Calibri" panose="020F0502020204030204" pitchFamily="34" charset="0"/>
              </a:rPr>
              <a:t>Please note </a:t>
            </a:r>
            <a:r>
              <a:rPr kumimoji="0" lang="en-US" altLang="en-US" sz="14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that these reminders will continue to appear even if an employee has already completed all the requirements listed above. These alerts are informational only and do not prevent an employee from submitting an expense report.</a:t>
            </a:r>
          </a:p>
        </p:txBody>
      </p:sp>
    </p:spTree>
    <p:extLst>
      <p:ext uri="{BB962C8B-B14F-4D97-AF65-F5344CB8AC3E}">
        <p14:creationId xmlns:p14="http://schemas.microsoft.com/office/powerpoint/2010/main" val="435730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A30B3-A8D8-B43A-6954-C1D4D0E6AD1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DAE6D4-4775-917C-2830-B426AE25D842}"/>
              </a:ext>
            </a:extLst>
          </p:cNvPr>
          <p:cNvSpPr>
            <a:spLocks noGrp="1"/>
          </p:cNvSpPr>
          <p:nvPr>
            <p:ph type="title"/>
          </p:nvPr>
        </p:nvSpPr>
        <p:spPr>
          <a:xfrm>
            <a:off x="152400" y="304800"/>
            <a:ext cx="8839200" cy="1143000"/>
          </a:xfrm>
        </p:spPr>
        <p:style>
          <a:lnRef idx="2">
            <a:schemeClr val="accent2"/>
          </a:lnRef>
          <a:fillRef idx="1">
            <a:schemeClr val="lt1"/>
          </a:fillRef>
          <a:effectRef idx="0">
            <a:schemeClr val="accent2"/>
          </a:effectRef>
          <a:fontRef idx="minor">
            <a:schemeClr val="dk1"/>
          </a:fontRef>
        </p:style>
        <p:txBody>
          <a:bodyPr wrap="square" anchor="ctr">
            <a:normAutofit/>
          </a:bodyPr>
          <a:lstStyle/>
          <a:p>
            <a:pPr marL="0" marR="0" indent="0">
              <a:spcBef>
                <a:spcPts val="0"/>
              </a:spcBef>
              <a:spcAft>
                <a:spcPts val="800"/>
              </a:spcAft>
              <a:buNone/>
            </a:pPr>
            <a:r>
              <a:rPr lang="en-US" sz="1600" dirty="0">
                <a:solidFill>
                  <a:schemeClr val="tx1"/>
                </a:solidFill>
                <a:effectLst/>
              </a:rPr>
              <a:t>Once all the mileage entries are added, click on Submit Report</a:t>
            </a:r>
          </a:p>
        </p:txBody>
      </p:sp>
      <p:pic>
        <p:nvPicPr>
          <p:cNvPr id="5" name="Content Placeholder 4">
            <a:extLst>
              <a:ext uri="{FF2B5EF4-FFF2-40B4-BE49-F238E27FC236}">
                <a16:creationId xmlns:a16="http://schemas.microsoft.com/office/drawing/2014/main" id="{C5DD7542-DDDE-D47A-1CB7-1EB7E7419F28}"/>
              </a:ext>
            </a:extLst>
          </p:cNvPr>
          <p:cNvPicPr>
            <a:picLocks noGrp="1" noChangeAspect="1"/>
          </p:cNvPicPr>
          <p:nvPr>
            <p:ph idx="1"/>
          </p:nvPr>
        </p:nvPicPr>
        <p:blipFill>
          <a:blip r:embed="rId3"/>
          <a:stretch>
            <a:fillRect/>
          </a:stretch>
        </p:blipFill>
        <p:spPr bwMode="auto">
          <a:xfrm>
            <a:off x="152400" y="1752600"/>
            <a:ext cx="8839200" cy="4038600"/>
          </a:xfrm>
          <a:prstGeom prst="rect">
            <a:avLst/>
          </a:prstGeom>
          <a:noFill/>
          <a:ln w="9525">
            <a:noFill/>
            <a:miter lim="800000"/>
            <a:headEnd/>
            <a:tailEnd/>
          </a:ln>
        </p:spPr>
      </p:pic>
    </p:spTree>
    <p:extLst>
      <p:ext uri="{BB962C8B-B14F-4D97-AF65-F5344CB8AC3E}">
        <p14:creationId xmlns:p14="http://schemas.microsoft.com/office/powerpoint/2010/main" val="3767968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5BD792-4B59-1D6F-C099-8B76CABCE2D0}"/>
              </a:ext>
            </a:extLst>
          </p:cNvPr>
          <p:cNvSpPr>
            <a:spLocks noGrp="1"/>
          </p:cNvSpPr>
          <p:nvPr>
            <p:ph type="title"/>
          </p:nvPr>
        </p:nvSpPr>
        <p:spPr>
          <a:xfrm>
            <a:off x="533400" y="304800"/>
            <a:ext cx="5334000" cy="11430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pPr>
              <a:lnSpc>
                <a:spcPct val="90000"/>
              </a:lnSpc>
            </a:pPr>
            <a:r>
              <a:rPr lang="en-US" sz="2000" dirty="0"/>
              <a:t>Once you click on Submit Report, the following screens will appear </a:t>
            </a:r>
          </a:p>
        </p:txBody>
      </p:sp>
      <p:sp>
        <p:nvSpPr>
          <p:cNvPr id="18" name="Text Placeholder 2">
            <a:extLst>
              <a:ext uri="{FF2B5EF4-FFF2-40B4-BE49-F238E27FC236}">
                <a16:creationId xmlns:a16="http://schemas.microsoft.com/office/drawing/2014/main" id="{CFD5AB05-63DA-1D47-9419-F7E4E831FB12}"/>
              </a:ext>
            </a:extLst>
          </p:cNvPr>
          <p:cNvSpPr>
            <a:spLocks noGrp="1"/>
          </p:cNvSpPr>
          <p:nvPr>
            <p:ph type="body" sz="quarter" idx="10"/>
          </p:nvPr>
        </p:nvSpPr>
        <p:spPr>
          <a:xfrm>
            <a:off x="685800" y="1676400"/>
            <a:ext cx="5029200" cy="4191000"/>
          </a:xfrm>
        </p:spPr>
        <p:txBody>
          <a:bodyPr/>
          <a:lstStyle/>
          <a:p>
            <a:pPr>
              <a:buFont typeface="Wingdings" panose="05000000000000000000" pitchFamily="2" charset="2"/>
              <a:buChar char="q"/>
            </a:pPr>
            <a:r>
              <a:rPr lang="en-US" sz="1600" dirty="0"/>
              <a:t>This screen will show a breakdown of the report totals - </a:t>
            </a:r>
            <a:r>
              <a:rPr lang="en-US" sz="1600" u="sng" dirty="0"/>
              <a:t>Due Employee </a:t>
            </a:r>
            <a:r>
              <a:rPr lang="en-US" sz="1600" dirty="0"/>
              <a:t>is the actual amount of reimbursement to the payee. Click on Submit Report</a:t>
            </a:r>
          </a:p>
          <a:p>
            <a:pPr>
              <a:buFont typeface="Wingdings" panose="05000000000000000000" pitchFamily="2" charset="2"/>
              <a:buChar char="q"/>
            </a:pPr>
            <a:r>
              <a:rPr lang="en-US" sz="1600" dirty="0"/>
              <a:t>This screen shows that Original Paper Receipts are required, and then click on Continue</a:t>
            </a:r>
          </a:p>
          <a:p>
            <a:pPr>
              <a:buFont typeface="Wingdings" panose="05000000000000000000" pitchFamily="2" charset="2"/>
              <a:buChar char="q"/>
            </a:pPr>
            <a:r>
              <a:rPr lang="en-US" sz="1600" dirty="0"/>
              <a:t>The CSUSB Report Certification page appears, click on accept &amp; continue </a:t>
            </a:r>
          </a:p>
        </p:txBody>
      </p:sp>
      <p:pic>
        <p:nvPicPr>
          <p:cNvPr id="26" name="Picture 25">
            <a:extLst>
              <a:ext uri="{FF2B5EF4-FFF2-40B4-BE49-F238E27FC236}">
                <a16:creationId xmlns:a16="http://schemas.microsoft.com/office/drawing/2014/main" id="{6F86097D-1D4F-0036-8603-531CA89DE854}"/>
              </a:ext>
            </a:extLst>
          </p:cNvPr>
          <p:cNvPicPr>
            <a:picLocks noChangeAspect="1"/>
          </p:cNvPicPr>
          <p:nvPr/>
        </p:nvPicPr>
        <p:blipFill>
          <a:blip r:embed="rId3"/>
          <a:stretch>
            <a:fillRect/>
          </a:stretch>
        </p:blipFill>
        <p:spPr>
          <a:xfrm>
            <a:off x="5658829" y="105609"/>
            <a:ext cx="3285473" cy="2606179"/>
          </a:xfrm>
          <a:prstGeom prst="rect">
            <a:avLst/>
          </a:prstGeom>
        </p:spPr>
      </p:pic>
      <p:pic>
        <p:nvPicPr>
          <p:cNvPr id="28" name="Picture 27">
            <a:extLst>
              <a:ext uri="{FF2B5EF4-FFF2-40B4-BE49-F238E27FC236}">
                <a16:creationId xmlns:a16="http://schemas.microsoft.com/office/drawing/2014/main" id="{E81C3259-F14A-A573-E316-48EF77230FCF}"/>
              </a:ext>
            </a:extLst>
          </p:cNvPr>
          <p:cNvPicPr>
            <a:picLocks noChangeAspect="1"/>
          </p:cNvPicPr>
          <p:nvPr/>
        </p:nvPicPr>
        <p:blipFill>
          <a:blip r:embed="rId4"/>
          <a:stretch>
            <a:fillRect/>
          </a:stretch>
        </p:blipFill>
        <p:spPr>
          <a:xfrm>
            <a:off x="5410200" y="2819400"/>
            <a:ext cx="3830572" cy="1593468"/>
          </a:xfrm>
          <a:prstGeom prst="rect">
            <a:avLst/>
          </a:prstGeom>
        </p:spPr>
      </p:pic>
      <p:pic>
        <p:nvPicPr>
          <p:cNvPr id="30" name="Picture 29">
            <a:extLst>
              <a:ext uri="{FF2B5EF4-FFF2-40B4-BE49-F238E27FC236}">
                <a16:creationId xmlns:a16="http://schemas.microsoft.com/office/drawing/2014/main" id="{B40A04CD-C6F2-E70F-1303-2B1695ABB1BB}"/>
              </a:ext>
            </a:extLst>
          </p:cNvPr>
          <p:cNvPicPr>
            <a:picLocks noChangeAspect="1"/>
          </p:cNvPicPr>
          <p:nvPr/>
        </p:nvPicPr>
        <p:blipFill>
          <a:blip r:embed="rId5"/>
          <a:stretch>
            <a:fillRect/>
          </a:stretch>
        </p:blipFill>
        <p:spPr>
          <a:xfrm>
            <a:off x="4853524" y="4520480"/>
            <a:ext cx="4290476" cy="1766667"/>
          </a:xfrm>
          <a:prstGeom prst="rect">
            <a:avLst/>
          </a:prstGeom>
        </p:spPr>
      </p:pic>
    </p:spTree>
    <p:extLst>
      <p:ext uri="{BB962C8B-B14F-4D97-AF65-F5344CB8AC3E}">
        <p14:creationId xmlns:p14="http://schemas.microsoft.com/office/powerpoint/2010/main" val="249966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DFBA0-D947-08CF-58BA-951A683D69C3}"/>
              </a:ext>
            </a:extLst>
          </p:cNvPr>
          <p:cNvSpPr>
            <a:spLocks noGrp="1"/>
          </p:cNvSpPr>
          <p:nvPr>
            <p:ph type="title"/>
          </p:nvPr>
        </p:nvSpPr>
        <p:spPr>
          <a:xfrm>
            <a:off x="685799" y="304800"/>
            <a:ext cx="8305799" cy="990600"/>
          </a:xfrm>
          <a:ln>
            <a:solidFill>
              <a:srgbClr val="FF0000"/>
            </a:solidFill>
          </a:ln>
        </p:spPr>
        <p:txBody>
          <a:bodyPr wrap="square" anchor="ctr">
            <a:normAutofit fontScale="90000"/>
          </a:bodyPr>
          <a:lstStyle/>
          <a:p>
            <a:r>
              <a:rPr lang="en-US" kern="0" dirty="0"/>
              <a:t>Once you click on continue, the approval Flow will appear </a:t>
            </a:r>
          </a:p>
        </p:txBody>
      </p:sp>
      <p:sp>
        <p:nvSpPr>
          <p:cNvPr id="11" name="Content Placeholder 2">
            <a:extLst>
              <a:ext uri="{FF2B5EF4-FFF2-40B4-BE49-F238E27FC236}">
                <a16:creationId xmlns:a16="http://schemas.microsoft.com/office/drawing/2014/main" id="{A0B64E5A-3D94-0F69-8AB6-93580D2BC5AA}"/>
              </a:ext>
            </a:extLst>
          </p:cNvPr>
          <p:cNvSpPr>
            <a:spLocks noGrp="1"/>
          </p:cNvSpPr>
          <p:nvPr>
            <p:ph sz="half" idx="1"/>
          </p:nvPr>
        </p:nvSpPr>
        <p:spPr>
          <a:xfrm>
            <a:off x="685800" y="1371600"/>
            <a:ext cx="3810000" cy="4648200"/>
          </a:xfrm>
        </p:spPr>
        <p:txBody>
          <a:bodyPr/>
          <a:lstStyle/>
          <a:p>
            <a:r>
              <a:rPr lang="en-US" sz="1200" dirty="0"/>
              <a:t>Concur Audit Service – known as Verify, is an AI tool that checks for </a:t>
            </a:r>
            <a:r>
              <a:rPr lang="en-GB" sz="1200" dirty="0"/>
              <a:t>checks for compliance issues, errors, and policy violations.</a:t>
            </a:r>
            <a:endParaRPr lang="en-US" sz="1200" dirty="0"/>
          </a:p>
          <a:p>
            <a:r>
              <a:rPr lang="en-US" sz="1200" dirty="0"/>
              <a:t>Travel/Supervisor Approval – This is the reports to/manager of the employee and will populate the name </a:t>
            </a:r>
          </a:p>
          <a:p>
            <a:r>
              <a:rPr lang="en-US" sz="1200" dirty="0"/>
              <a:t>Cost object Approval – This is the budget approver of the department. The name will be hidden behind the scenes, but it is the approver that was added to the header</a:t>
            </a:r>
          </a:p>
          <a:p>
            <a:r>
              <a:rPr lang="en-US" sz="1200" dirty="0"/>
              <a:t>Accounts Payable Review – This is the Accounts Payable department. All expense reports are reviewed and approved by accounts payable as the last approver</a:t>
            </a:r>
          </a:p>
        </p:txBody>
      </p:sp>
      <p:pic>
        <p:nvPicPr>
          <p:cNvPr id="4" name="Picture 3">
            <a:extLst>
              <a:ext uri="{FF2B5EF4-FFF2-40B4-BE49-F238E27FC236}">
                <a16:creationId xmlns:a16="http://schemas.microsoft.com/office/drawing/2014/main" id="{F73F3743-A692-EA5B-E8D6-CE625217554E}"/>
              </a:ext>
            </a:extLst>
          </p:cNvPr>
          <p:cNvPicPr>
            <a:picLocks noChangeAspect="1"/>
          </p:cNvPicPr>
          <p:nvPr/>
        </p:nvPicPr>
        <p:blipFill>
          <a:blip r:embed="rId2"/>
          <a:stretch>
            <a:fillRect/>
          </a:stretch>
        </p:blipFill>
        <p:spPr>
          <a:xfrm>
            <a:off x="4572000" y="1669328"/>
            <a:ext cx="4344868" cy="3519343"/>
          </a:xfrm>
          <a:prstGeom prst="rect">
            <a:avLst/>
          </a:prstGeom>
        </p:spPr>
      </p:pic>
    </p:spTree>
    <p:extLst>
      <p:ext uri="{BB962C8B-B14F-4D97-AF65-F5344CB8AC3E}">
        <p14:creationId xmlns:p14="http://schemas.microsoft.com/office/powerpoint/2010/main" val="2832642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45B371F-63F6-CC8C-7F56-93DA969011AE}"/>
              </a:ext>
            </a:extLst>
          </p:cNvPr>
          <p:cNvSpPr>
            <a:spLocks noGrp="1"/>
          </p:cNvSpPr>
          <p:nvPr>
            <p:ph type="title"/>
          </p:nvPr>
        </p:nvSpPr>
        <p:spPr>
          <a:xfrm>
            <a:off x="152400" y="274638"/>
            <a:ext cx="8534400" cy="639761"/>
          </a:xfrm>
          <a:ln>
            <a:solidFill>
              <a:srgbClr val="FF0000"/>
            </a:solidFill>
          </a:ln>
        </p:spPr>
        <p:txBody>
          <a:bodyPr/>
          <a:lstStyle/>
          <a:p>
            <a:r>
              <a:rPr lang="en-US" sz="1800" dirty="0"/>
              <a:t>Once the Approval flow is reviewed, click on Submit Report – A pop-up will appear as Report submitted  </a:t>
            </a:r>
          </a:p>
        </p:txBody>
      </p:sp>
      <p:sp>
        <p:nvSpPr>
          <p:cNvPr id="19" name="Text Placeholder 2">
            <a:extLst>
              <a:ext uri="{FF2B5EF4-FFF2-40B4-BE49-F238E27FC236}">
                <a16:creationId xmlns:a16="http://schemas.microsoft.com/office/drawing/2014/main" id="{46C74E37-4560-6692-BE9B-BF0DBD5125DB}"/>
              </a:ext>
            </a:extLst>
          </p:cNvPr>
          <p:cNvSpPr>
            <a:spLocks noGrp="1"/>
          </p:cNvSpPr>
          <p:nvPr>
            <p:ph type="body" idx="1"/>
          </p:nvPr>
        </p:nvSpPr>
        <p:spPr>
          <a:xfrm>
            <a:off x="457200" y="1535113"/>
            <a:ext cx="4040188" cy="639762"/>
          </a:xfrm>
        </p:spPr>
        <p:txBody>
          <a:bodyPr/>
          <a:lstStyle/>
          <a:p>
            <a:endParaRPr lang="en-US" dirty="0"/>
          </a:p>
        </p:txBody>
      </p:sp>
      <p:sp>
        <p:nvSpPr>
          <p:cNvPr id="20" name="Text Placeholder 4">
            <a:extLst>
              <a:ext uri="{FF2B5EF4-FFF2-40B4-BE49-F238E27FC236}">
                <a16:creationId xmlns:a16="http://schemas.microsoft.com/office/drawing/2014/main" id="{86C3D0A9-D394-F124-BD92-6F1E94D4290D}"/>
              </a:ext>
            </a:extLst>
          </p:cNvPr>
          <p:cNvSpPr>
            <a:spLocks noGrp="1"/>
          </p:cNvSpPr>
          <p:nvPr>
            <p:ph type="body" sz="quarter" idx="3"/>
          </p:nvPr>
        </p:nvSpPr>
        <p:spPr>
          <a:xfrm>
            <a:off x="4645025" y="1535113"/>
            <a:ext cx="4041775" cy="639762"/>
          </a:xfrm>
        </p:spPr>
        <p:txBody>
          <a:bodyPr/>
          <a:lstStyle/>
          <a:p>
            <a:endParaRPr lang="en-US"/>
          </a:p>
        </p:txBody>
      </p:sp>
      <p:pic>
        <p:nvPicPr>
          <p:cNvPr id="3" name="Picture 2">
            <a:extLst>
              <a:ext uri="{FF2B5EF4-FFF2-40B4-BE49-F238E27FC236}">
                <a16:creationId xmlns:a16="http://schemas.microsoft.com/office/drawing/2014/main" id="{A4EFCF0D-C795-D256-6D54-E242CE3F34DA}"/>
              </a:ext>
            </a:extLst>
          </p:cNvPr>
          <p:cNvPicPr>
            <a:picLocks noChangeAspect="1"/>
          </p:cNvPicPr>
          <p:nvPr/>
        </p:nvPicPr>
        <p:blipFill>
          <a:blip r:embed="rId2"/>
          <a:stretch>
            <a:fillRect/>
          </a:stretch>
        </p:blipFill>
        <p:spPr>
          <a:xfrm>
            <a:off x="304800" y="1114714"/>
            <a:ext cx="5714286" cy="4628571"/>
          </a:xfrm>
          <a:prstGeom prst="rect">
            <a:avLst/>
          </a:prstGeom>
        </p:spPr>
      </p:pic>
      <p:pic>
        <p:nvPicPr>
          <p:cNvPr id="11" name="Picture 10">
            <a:extLst>
              <a:ext uri="{FF2B5EF4-FFF2-40B4-BE49-F238E27FC236}">
                <a16:creationId xmlns:a16="http://schemas.microsoft.com/office/drawing/2014/main" id="{26F4A68F-EAFF-8598-BE43-0FE27B5B3A2D}"/>
              </a:ext>
            </a:extLst>
          </p:cNvPr>
          <p:cNvPicPr>
            <a:picLocks noChangeAspect="1"/>
          </p:cNvPicPr>
          <p:nvPr/>
        </p:nvPicPr>
        <p:blipFill>
          <a:blip r:embed="rId3"/>
          <a:stretch>
            <a:fillRect/>
          </a:stretch>
        </p:blipFill>
        <p:spPr>
          <a:xfrm>
            <a:off x="3962400" y="1447800"/>
            <a:ext cx="4876800" cy="2559752"/>
          </a:xfrm>
          <a:prstGeom prst="rect">
            <a:avLst/>
          </a:prstGeom>
        </p:spPr>
      </p:pic>
    </p:spTree>
    <p:extLst>
      <p:ext uri="{BB962C8B-B14F-4D97-AF65-F5344CB8AC3E}">
        <p14:creationId xmlns:p14="http://schemas.microsoft.com/office/powerpoint/2010/main" val="2384706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76200" y="731838"/>
            <a:ext cx="8229600" cy="94456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algn="ctr">
              <a:spcAft>
                <a:spcPts val="600"/>
              </a:spcAft>
            </a:pPr>
            <a:r>
              <a:rPr lang="en-US" sz="3200" b="1" dirty="0">
                <a:solidFill>
                  <a:schemeClr val="tx1"/>
                </a:solidFill>
                <a:effectLst>
                  <a:outerShdw blurRad="38100" dist="38100" dir="2700000" algn="tl">
                    <a:srgbClr val="000000">
                      <a:alpha val="43137"/>
                    </a:srgbClr>
                  </a:outerShdw>
                </a:effectLst>
                <a:latin typeface="+mj-lt"/>
                <a:ea typeface="+mj-ea"/>
                <a:cs typeface="+mj-cs"/>
              </a:rPr>
              <a:t>THANK YOU!</a:t>
            </a:r>
          </a:p>
        </p:txBody>
      </p:sp>
      <p:sp>
        <p:nvSpPr>
          <p:cNvPr id="4" name="Rectangle 3"/>
          <p:cNvSpPr/>
          <p:nvPr/>
        </p:nvSpPr>
        <p:spPr bwMode="auto">
          <a:xfrm>
            <a:off x="609600" y="1676400"/>
            <a:ext cx="8077200" cy="9445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algn="l">
              <a:lnSpc>
                <a:spcPct val="130000"/>
              </a:lnSpc>
              <a:spcBef>
                <a:spcPct val="20000"/>
              </a:spcBef>
              <a:buClr>
                <a:schemeClr val="accent1"/>
              </a:buClr>
              <a:buSzPct val="90000"/>
            </a:pPr>
            <a:r>
              <a:rPr lang="en-US" sz="1800" b="1" dirty="0">
                <a:solidFill>
                  <a:schemeClr val="tx1"/>
                </a:solidFill>
                <a:effectLst>
                  <a:outerShdw blurRad="38100" dist="38100" dir="2700000" algn="tl">
                    <a:srgbClr val="000000">
                      <a:alpha val="43137"/>
                    </a:srgbClr>
                  </a:outerShdw>
                </a:effectLst>
                <a:latin typeface="+mn-lt"/>
                <a:ea typeface="+mn-ea"/>
                <a:cs typeface="+mn-cs"/>
              </a:rPr>
              <a:t>If further information or assistance is needed, please do not hesitate to contact Accounts Payable/Travel at </a:t>
            </a:r>
            <a:r>
              <a:rPr lang="en-US" sz="1800" b="1" dirty="0">
                <a:solidFill>
                  <a:schemeClr val="tx1"/>
                </a:solidFill>
                <a:effectLst>
                  <a:outerShdw blurRad="38100" dist="38100" dir="2700000" algn="tl">
                    <a:srgbClr val="000000">
                      <a:alpha val="43137"/>
                    </a:srgbClr>
                  </a:outerShdw>
                </a:effectLst>
                <a:latin typeface="+mn-lt"/>
                <a:ea typeface="+mn-ea"/>
                <a:cs typeface="+mn-cs"/>
                <a:hlinkClick r:id="rId3"/>
              </a:rPr>
              <a:t>travel@csusb.edu</a:t>
            </a:r>
            <a:r>
              <a:rPr lang="en-US" sz="1800" b="1" dirty="0">
                <a:solidFill>
                  <a:schemeClr val="tx1"/>
                </a:solidFill>
                <a:effectLst>
                  <a:outerShdw blurRad="38100" dist="38100" dir="2700000" algn="tl">
                    <a:srgbClr val="000000">
                      <a:alpha val="43137"/>
                    </a:srgbClr>
                  </a:outerShdw>
                </a:effectLst>
                <a:latin typeface="+mn-lt"/>
                <a:ea typeface="+mn-ea"/>
                <a:cs typeface="+mn-cs"/>
              </a:rPr>
              <a:t> or 909-537-5155.</a:t>
            </a:r>
          </a:p>
        </p:txBody>
      </p:sp>
    </p:spTree>
    <p:extLst>
      <p:ext uri="{BB962C8B-B14F-4D97-AF65-F5344CB8AC3E}">
        <p14:creationId xmlns:p14="http://schemas.microsoft.com/office/powerpoint/2010/main" val="3026391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152401"/>
            <a:ext cx="8839200" cy="1066799"/>
          </a:xfrm>
        </p:spPr>
        <p:style>
          <a:lnRef idx="2">
            <a:schemeClr val="accent2"/>
          </a:lnRef>
          <a:fillRef idx="1">
            <a:schemeClr val="lt1"/>
          </a:fillRef>
          <a:effectRef idx="0">
            <a:schemeClr val="accent2"/>
          </a:effectRef>
          <a:fontRef idx="minor">
            <a:schemeClr val="dk1"/>
          </a:fontRef>
        </p:style>
        <p:txBody>
          <a:bodyPr>
            <a:normAutofit fontScale="90000"/>
          </a:bodyPr>
          <a:lstStyle/>
          <a:p>
            <a:pPr marL="0" indent="0" algn="l">
              <a:buNone/>
            </a:pPr>
            <a:br>
              <a:rPr 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On the single sign on page, type in your mycoyote ID and password, hit  enter and then either choose </a:t>
            </a:r>
            <a:r>
              <a:rPr lang="en-US" sz="1800" u="sng" dirty="0">
                <a:solidFill>
                  <a:schemeClr val="tx1"/>
                </a:solidFill>
                <a:effectLst>
                  <a:outerShdw blurRad="38100" dist="38100" dir="2700000" algn="tl">
                    <a:srgbClr val="000000">
                      <a:alpha val="43137"/>
                    </a:srgbClr>
                  </a:outerShdw>
                </a:effectLst>
              </a:rPr>
              <a:t>My Employment </a:t>
            </a:r>
            <a:r>
              <a:rPr lang="en-US" sz="1800" dirty="0">
                <a:solidFill>
                  <a:schemeClr val="tx1"/>
                </a:solidFill>
                <a:effectLst>
                  <a:outerShdw blurRad="38100" dist="38100" dir="2700000" algn="tl">
                    <a:srgbClr val="000000">
                      <a:alpha val="43137"/>
                    </a:srgbClr>
                  </a:outerShdw>
                </a:effectLst>
              </a:rPr>
              <a:t>or, </a:t>
            </a:r>
            <a:r>
              <a:rPr lang="en-US" sz="1800" u="sng" dirty="0">
                <a:solidFill>
                  <a:schemeClr val="tx1"/>
                </a:solidFill>
                <a:effectLst>
                  <a:outerShdw blurRad="38100" dist="38100" dir="2700000" algn="tl">
                    <a:srgbClr val="000000">
                      <a:alpha val="43137"/>
                    </a:srgbClr>
                  </a:outerShdw>
                </a:effectLst>
              </a:rPr>
              <a:t>Administrative Systems</a:t>
            </a:r>
            <a:r>
              <a:rPr lang="en-US" sz="1800" dirty="0">
                <a:solidFill>
                  <a:schemeClr val="tx1"/>
                </a:solidFill>
                <a:effectLst>
                  <a:outerShdw blurRad="38100" dist="38100" dir="2700000" algn="tl">
                    <a:srgbClr val="000000">
                      <a:alpha val="43137"/>
                    </a:srgbClr>
                  </a:outerShdw>
                </a:effectLst>
              </a:rPr>
              <a:t> and click  on the Travel and Corporate card Icon  as shown below:</a:t>
            </a:r>
          </a:p>
          <a:p>
            <a:pPr marL="0" indent="0">
              <a:buNone/>
            </a:pPr>
            <a:endParaRPr lang="en-US" sz="1800" dirty="0"/>
          </a:p>
          <a:p>
            <a:pPr marL="0" indent="0">
              <a:buNone/>
            </a:pPr>
            <a:endParaRPr lang="en-US" sz="1800" dirty="0"/>
          </a:p>
        </p:txBody>
      </p:sp>
      <p:pic>
        <p:nvPicPr>
          <p:cNvPr id="3" name="Picture 2">
            <a:extLst>
              <a:ext uri="{FF2B5EF4-FFF2-40B4-BE49-F238E27FC236}">
                <a16:creationId xmlns:a16="http://schemas.microsoft.com/office/drawing/2014/main" id="{6FFC35CB-0EB4-D259-4217-DBCA21705132}"/>
              </a:ext>
            </a:extLst>
          </p:cNvPr>
          <p:cNvPicPr>
            <a:picLocks noChangeAspect="1"/>
          </p:cNvPicPr>
          <p:nvPr/>
        </p:nvPicPr>
        <p:blipFill>
          <a:blip r:embed="rId2"/>
          <a:stretch>
            <a:fillRect/>
          </a:stretch>
        </p:blipFill>
        <p:spPr>
          <a:xfrm>
            <a:off x="5562600" y="3962401"/>
            <a:ext cx="1371600" cy="1219200"/>
          </a:xfrm>
          <a:prstGeom prst="rect">
            <a:avLst/>
          </a:prstGeom>
        </p:spPr>
      </p:pic>
      <p:sp>
        <p:nvSpPr>
          <p:cNvPr id="7" name="Content Placeholder 6">
            <a:extLst>
              <a:ext uri="{FF2B5EF4-FFF2-40B4-BE49-F238E27FC236}">
                <a16:creationId xmlns:a16="http://schemas.microsoft.com/office/drawing/2014/main" id="{96C36839-0732-88E3-19B9-34A23D361638}"/>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AAE3D784-454C-E394-9772-F05773F548B4}"/>
              </a:ext>
            </a:extLst>
          </p:cNvPr>
          <p:cNvPicPr>
            <a:picLocks noChangeAspect="1"/>
          </p:cNvPicPr>
          <p:nvPr/>
        </p:nvPicPr>
        <p:blipFill>
          <a:blip r:embed="rId3"/>
          <a:stretch>
            <a:fillRect/>
          </a:stretch>
        </p:blipFill>
        <p:spPr>
          <a:xfrm>
            <a:off x="152400" y="1295400"/>
            <a:ext cx="8839200" cy="4559911"/>
          </a:xfrm>
          <a:prstGeom prst="rect">
            <a:avLst/>
          </a:prstGeom>
        </p:spPr>
      </p:pic>
    </p:spTree>
    <p:extLst>
      <p:ext uri="{BB962C8B-B14F-4D97-AF65-F5344CB8AC3E}">
        <p14:creationId xmlns:p14="http://schemas.microsoft.com/office/powerpoint/2010/main" val="2724551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5DA0DFA-EBB2-4144-A4CE-EC06BB6D3681}"/>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F2EF4F65-E427-85E4-8E70-5FF4F4BD4ADB}"/>
              </a:ext>
            </a:extLst>
          </p:cNvPr>
          <p:cNvPicPr>
            <a:picLocks noChangeAspect="1"/>
          </p:cNvPicPr>
          <p:nvPr/>
        </p:nvPicPr>
        <p:blipFill>
          <a:blip r:embed="rId2"/>
          <a:stretch>
            <a:fillRect/>
          </a:stretch>
        </p:blipFill>
        <p:spPr>
          <a:xfrm>
            <a:off x="267419" y="1600200"/>
            <a:ext cx="8800381" cy="4245601"/>
          </a:xfrm>
          <a:prstGeom prst="rect">
            <a:avLst/>
          </a:prstGeom>
        </p:spPr>
      </p:pic>
      <p:sp>
        <p:nvSpPr>
          <p:cNvPr id="7" name="Title 1">
            <a:extLst>
              <a:ext uri="{FF2B5EF4-FFF2-40B4-BE49-F238E27FC236}">
                <a16:creationId xmlns:a16="http://schemas.microsoft.com/office/drawing/2014/main" id="{EDB04D9D-96E7-A7BB-B20F-A3873A7F2AAF}"/>
              </a:ext>
            </a:extLst>
          </p:cNvPr>
          <p:cNvSpPr>
            <a:spLocks noGrp="1"/>
          </p:cNvSpPr>
          <p:nvPr>
            <p:ph type="ctrTitle"/>
          </p:nvPr>
        </p:nvSpPr>
        <p:spPr>
          <a:xfrm>
            <a:off x="267419" y="76200"/>
            <a:ext cx="8800381" cy="1393199"/>
          </a:xfrm>
        </p:spPr>
        <p:style>
          <a:lnRef idx="0">
            <a:schemeClr val="accent1"/>
          </a:lnRef>
          <a:fillRef idx="3">
            <a:schemeClr val="accent1"/>
          </a:fillRef>
          <a:effectRef idx="3">
            <a:schemeClr val="accent1"/>
          </a:effectRef>
          <a:fontRef idx="minor">
            <a:schemeClr val="lt1"/>
          </a:fontRef>
        </p:style>
        <p:txBody>
          <a:bodyPr/>
          <a:lstStyle/>
          <a:p>
            <a:r>
              <a:rPr lang="en-US" sz="2400" dirty="0"/>
              <a:t>To begin the expense report, click on Create, then Start a Report </a:t>
            </a:r>
          </a:p>
        </p:txBody>
      </p:sp>
    </p:spTree>
    <p:extLst>
      <p:ext uri="{BB962C8B-B14F-4D97-AF65-F5344CB8AC3E}">
        <p14:creationId xmlns:p14="http://schemas.microsoft.com/office/powerpoint/2010/main" val="2199307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AF66A0-6BD0-4810-A3E7-53A0AD4AD943}"/>
              </a:ext>
            </a:extLst>
          </p:cNvPr>
          <p:cNvPicPr>
            <a:picLocks noChangeAspect="1"/>
          </p:cNvPicPr>
          <p:nvPr/>
        </p:nvPicPr>
        <p:blipFill>
          <a:blip r:embed="rId3"/>
          <a:stretch>
            <a:fillRect/>
          </a:stretch>
        </p:blipFill>
        <p:spPr>
          <a:xfrm>
            <a:off x="76201" y="76200"/>
            <a:ext cx="8991600" cy="5867400"/>
          </a:xfrm>
          <a:prstGeom prst="rect">
            <a:avLst/>
          </a:prstGeom>
        </p:spPr>
      </p:pic>
    </p:spTree>
    <p:extLst>
      <p:ext uri="{BB962C8B-B14F-4D97-AF65-F5344CB8AC3E}">
        <p14:creationId xmlns:p14="http://schemas.microsoft.com/office/powerpoint/2010/main" val="3164877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6755-CDCF-4998-8808-2E8F8A893353}"/>
              </a:ext>
            </a:extLst>
          </p:cNvPr>
          <p:cNvSpPr>
            <a:spLocks noGrp="1"/>
          </p:cNvSpPr>
          <p:nvPr>
            <p:ph type="title"/>
          </p:nvPr>
        </p:nvSpPr>
        <p:spPr>
          <a:xfrm>
            <a:off x="152400" y="76200"/>
            <a:ext cx="8839200" cy="1660236"/>
          </a:xfrm>
          <a:ln>
            <a:solidFill>
              <a:srgbClr val="C00000"/>
            </a:solidFill>
          </a:ln>
        </p:spPr>
        <p:txBody>
          <a:bodyPr vert="horz" lIns="91440" tIns="45720" rIns="91440" bIns="45720" rtlCol="0" anchor="ctr">
            <a:normAutofit fontScale="90000"/>
          </a:bodyPr>
          <a:lstStyle/>
          <a:p>
            <a:pPr marL="342900" marR="0" lvl="0" indent="-342900" algn="l" defTabSz="914400">
              <a:lnSpc>
                <a:spcPct val="90000"/>
              </a:lnSpc>
              <a:spcAft>
                <a:spcPts val="0"/>
              </a:spcAft>
            </a:pPr>
            <a:r>
              <a:rPr lang="en-US" sz="1400" b="1" kern="1200" dirty="0">
                <a:ln>
                  <a:noFill/>
                </a:ln>
                <a:effectLst>
                  <a:outerShdw blurRad="38100" dist="19050" dir="2700000" algn="tl">
                    <a:schemeClr val="dk1">
                      <a:alpha val="40000"/>
                    </a:schemeClr>
                  </a:outerShdw>
                </a:effectLst>
                <a:latin typeface="+mj-lt"/>
                <a:ea typeface="+mj-ea"/>
                <a:cs typeface="+mj-cs"/>
              </a:rPr>
              <a:t>                                   </a:t>
            </a:r>
            <a:br>
              <a:rPr lang="en-US" sz="1400" b="1" kern="1200" dirty="0">
                <a:ln>
                  <a:noFill/>
                </a:ln>
                <a:effectLst>
                  <a:outerShdw blurRad="38100" dist="19050" dir="2700000" algn="tl">
                    <a:schemeClr val="dk1">
                      <a:alpha val="40000"/>
                    </a:schemeClr>
                  </a:outerShdw>
                </a:effectLst>
                <a:latin typeface="+mj-lt"/>
                <a:ea typeface="+mj-ea"/>
                <a:cs typeface="+mj-cs"/>
              </a:rPr>
            </a:br>
            <a:r>
              <a:rPr lang="en-US" sz="2000" b="1" kern="1200" dirty="0">
                <a:ln>
                  <a:noFill/>
                </a:ln>
                <a:effectLst>
                  <a:outerShdw blurRad="38100" dist="19050" dir="2700000" algn="tl">
                    <a:schemeClr val="dk1">
                      <a:alpha val="40000"/>
                    </a:schemeClr>
                  </a:outerShdw>
                </a:effectLst>
                <a:latin typeface="+mj-lt"/>
                <a:ea typeface="+mj-ea"/>
                <a:cs typeface="+mj-cs"/>
              </a:rPr>
              <a:t>Report Header </a:t>
            </a:r>
            <a:br>
              <a:rPr lang="en-US" sz="1600" b="1" kern="1200" dirty="0">
                <a:effectLst/>
                <a:latin typeface="+mj-lt"/>
                <a:ea typeface="+mj-ea"/>
                <a:cs typeface="+mj-cs"/>
              </a:rPr>
            </a:br>
            <a:br>
              <a:rPr lang="en-US" sz="1600" b="1" kern="1200" dirty="0">
                <a:effectLst/>
                <a:latin typeface="+mj-lt"/>
                <a:ea typeface="+mj-ea"/>
                <a:cs typeface="+mj-cs"/>
              </a:rPr>
            </a:br>
            <a:r>
              <a:rPr lang="en-US" sz="1300" kern="1200" dirty="0">
                <a:effectLst/>
                <a:latin typeface="+mj-lt"/>
                <a:ea typeface="+mj-ea"/>
                <a:cs typeface="+mj-cs"/>
              </a:rPr>
              <a:t>The Travel Business Purpose must be number </a:t>
            </a:r>
            <a:r>
              <a:rPr lang="en-US" sz="1300" u="sng" kern="1200" dirty="0">
                <a:solidFill>
                  <a:schemeClr val="accent1"/>
                </a:solidFill>
                <a:effectLst/>
                <a:latin typeface="+mj-lt"/>
                <a:ea typeface="+mj-ea"/>
                <a:cs typeface="+mj-cs"/>
              </a:rPr>
              <a:t>14. Mileage Only - No Request</a:t>
            </a:r>
            <a:r>
              <a:rPr lang="en-US" sz="1300" kern="1200" dirty="0">
                <a:solidFill>
                  <a:schemeClr val="accent1"/>
                </a:solidFill>
                <a:effectLst/>
                <a:latin typeface="+mj-lt"/>
                <a:ea typeface="+mj-ea"/>
                <a:cs typeface="+mj-cs"/>
              </a:rPr>
              <a:t> </a:t>
            </a:r>
            <a:br>
              <a:rPr lang="en-US" sz="1300" kern="1200" dirty="0">
                <a:effectLst/>
                <a:latin typeface="+mj-lt"/>
                <a:ea typeface="+mj-ea"/>
                <a:cs typeface="+mj-cs"/>
              </a:rPr>
            </a:br>
            <a:br>
              <a:rPr lang="en-US" sz="1300" kern="1200" dirty="0">
                <a:effectLst/>
                <a:latin typeface="+mj-lt"/>
                <a:ea typeface="+mj-ea"/>
                <a:cs typeface="+mj-cs"/>
              </a:rPr>
            </a:br>
            <a:r>
              <a:rPr lang="en-US" sz="1300" kern="1200" dirty="0">
                <a:effectLst/>
                <a:latin typeface="+mj-lt"/>
                <a:ea typeface="+mj-ea"/>
                <a:cs typeface="+mj-cs"/>
              </a:rPr>
              <a:t>For a mileage only expense report, you must select – </a:t>
            </a:r>
            <a:r>
              <a:rPr lang="en-US" sz="1300" u="sng" kern="1200" dirty="0">
                <a:solidFill>
                  <a:schemeClr val="accent1"/>
                </a:solidFill>
                <a:effectLst/>
                <a:latin typeface="+mj-lt"/>
                <a:ea typeface="+mj-ea"/>
                <a:cs typeface="+mj-cs"/>
              </a:rPr>
              <a:t>No</a:t>
            </a:r>
            <a:r>
              <a:rPr lang="en-US" sz="1300" kern="1200" dirty="0">
                <a:effectLst/>
                <a:latin typeface="+mj-lt"/>
                <a:ea typeface="+mj-ea"/>
                <a:cs typeface="+mj-cs"/>
              </a:rPr>
              <a:t> under the Travel Allowance</a:t>
            </a:r>
            <a:br>
              <a:rPr lang="en-US" sz="1300" kern="1200" dirty="0">
                <a:effectLst/>
                <a:latin typeface="+mj-lt"/>
                <a:ea typeface="+mj-ea"/>
                <a:cs typeface="+mj-cs"/>
              </a:rPr>
            </a:br>
            <a:br>
              <a:rPr lang="en-US" sz="1300" kern="1200" dirty="0">
                <a:effectLst/>
                <a:latin typeface="+mj-lt"/>
                <a:ea typeface="+mj-ea"/>
                <a:cs typeface="+mj-cs"/>
              </a:rPr>
            </a:br>
            <a:r>
              <a:rPr lang="en-US" sz="1200" dirty="0"/>
              <a:t>If you are unsure of the business unit, fund, department ID, program or project number, or the appropriate approver, please reach out to your department for clarification. </a:t>
            </a:r>
            <a:r>
              <a:rPr lang="en-US" sz="1200" kern="1200" dirty="0">
                <a:effectLst/>
                <a:latin typeface="+mj-lt"/>
                <a:ea typeface="+mj-ea"/>
                <a:cs typeface="+mj-cs"/>
              </a:rPr>
              <a:t>Once all the information has been filled into the Report Header, click on </a:t>
            </a:r>
            <a:r>
              <a:rPr lang="en-US" sz="1300" u="sng" kern="1200" dirty="0">
                <a:solidFill>
                  <a:schemeClr val="accent1"/>
                </a:solidFill>
                <a:effectLst/>
                <a:latin typeface="+mj-lt"/>
                <a:ea typeface="+mj-ea"/>
                <a:cs typeface="+mj-cs"/>
              </a:rPr>
              <a:t>Create Report</a:t>
            </a:r>
            <a:br>
              <a:rPr lang="en-US" sz="1800" kern="1200" dirty="0">
                <a:effectLst/>
                <a:latin typeface="+mj-lt"/>
                <a:ea typeface="+mj-ea"/>
                <a:cs typeface="+mj-cs"/>
              </a:rPr>
            </a:br>
            <a:endParaRPr lang="en-US" sz="1800" kern="1200" dirty="0">
              <a:latin typeface="+mj-lt"/>
              <a:ea typeface="+mj-ea"/>
              <a:cs typeface="+mj-cs"/>
            </a:endParaRPr>
          </a:p>
        </p:txBody>
      </p:sp>
      <p:pic>
        <p:nvPicPr>
          <p:cNvPr id="7" name="Picture 6">
            <a:extLst>
              <a:ext uri="{FF2B5EF4-FFF2-40B4-BE49-F238E27FC236}">
                <a16:creationId xmlns:a16="http://schemas.microsoft.com/office/drawing/2014/main" id="{25F8DB05-A3D7-7AAD-542F-38ACF335833C}"/>
              </a:ext>
            </a:extLst>
          </p:cNvPr>
          <p:cNvPicPr>
            <a:picLocks noChangeAspect="1"/>
          </p:cNvPicPr>
          <p:nvPr/>
        </p:nvPicPr>
        <p:blipFill>
          <a:blip r:embed="rId3"/>
          <a:stretch>
            <a:fillRect/>
          </a:stretch>
        </p:blipFill>
        <p:spPr>
          <a:xfrm>
            <a:off x="152400" y="1905000"/>
            <a:ext cx="8839200" cy="3901320"/>
          </a:xfrm>
          <a:prstGeom prst="rect">
            <a:avLst/>
          </a:prstGeom>
        </p:spPr>
      </p:pic>
    </p:spTree>
    <p:extLst>
      <p:ext uri="{BB962C8B-B14F-4D97-AF65-F5344CB8AC3E}">
        <p14:creationId xmlns:p14="http://schemas.microsoft.com/office/powerpoint/2010/main" val="3774171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EF505-BEF5-4406-BBDF-E1D7479214C2}"/>
              </a:ext>
            </a:extLst>
          </p:cNvPr>
          <p:cNvSpPr>
            <a:spLocks noGrp="1"/>
          </p:cNvSpPr>
          <p:nvPr>
            <p:ph type="title"/>
          </p:nvPr>
        </p:nvSpPr>
        <p:spPr>
          <a:xfrm>
            <a:off x="216916" y="76201"/>
            <a:ext cx="2821178" cy="2743199"/>
          </a:xfrm>
          <a:ln>
            <a:solidFill>
              <a:srgbClr val="C00000"/>
            </a:solidFill>
          </a:ln>
        </p:spPr>
        <p:txBody>
          <a:bodyPr anchor="ctr">
            <a:normAutofit fontScale="90000"/>
          </a:bodyPr>
          <a:lstStyle/>
          <a:p>
            <a:pPr marL="0" marR="0" algn="l">
              <a:lnSpc>
                <a:spcPct val="90000"/>
              </a:lnSpc>
              <a:spcBef>
                <a:spcPts val="1200"/>
              </a:spcBef>
              <a:spcAft>
                <a:spcPts val="0"/>
              </a:spcAft>
            </a:pPr>
            <a:br>
              <a:rPr lang="en-US" sz="2200" b="1" kern="0" dirty="0">
                <a:ln>
                  <a:noFill/>
                </a:ln>
                <a:effectLst>
                  <a:outerShdw blurRad="38100" dist="19050" dir="2700000" algn="tl">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rPr>
            </a:br>
            <a:br>
              <a:rPr lang="en-US" sz="2700" b="1" kern="0" dirty="0">
                <a:ln>
                  <a:noFill/>
                </a:ln>
                <a:effectLst>
                  <a:outerShdw blurRad="38100" dist="19050" dir="2700000" algn="tl">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rPr>
            </a:br>
            <a:r>
              <a:rPr lang="en-US" sz="2700" b="1" kern="0" dirty="0">
                <a:ln>
                  <a:noFill/>
                </a:ln>
                <a:effectLst>
                  <a:outerShdw blurRad="38100" dist="19050" dir="2700000" algn="tl">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rPr>
              <a:t>Adding Expenses</a:t>
            </a:r>
            <a:br>
              <a:rPr lang="en-US" sz="2200" b="1" kern="0" dirty="0">
                <a:effectLst/>
                <a:latin typeface="Calibri Light" panose="020F0302020204030204" pitchFamily="34" charset="0"/>
                <a:ea typeface="Times New Roman" panose="02020603050405020304" pitchFamily="18" charset="0"/>
                <a:cs typeface="Times New Roman" panose="02020603050405020304" pitchFamily="18" charset="0"/>
              </a:rPr>
            </a:br>
            <a:br>
              <a:rPr lang="en-US" sz="2200" b="1" kern="0" dirty="0">
                <a:effectLst/>
                <a:latin typeface="Calibri Light" panose="020F0302020204030204" pitchFamily="34" charset="0"/>
                <a:ea typeface="Times New Roman" panose="02020603050405020304" pitchFamily="18" charset="0"/>
                <a:cs typeface="Times New Roman" panose="02020603050405020304" pitchFamily="18" charset="0"/>
              </a:rPr>
            </a:br>
            <a:r>
              <a:rPr lang="en-US" sz="1600" b="0" dirty="0">
                <a:effectLst/>
                <a:latin typeface="Calibri" panose="020F0502020204030204" pitchFamily="34" charset="0"/>
                <a:ea typeface="Calibri" panose="020F0502020204030204" pitchFamily="34" charset="0"/>
                <a:cs typeface="Times New Roman" panose="02020603050405020304" pitchFamily="18" charset="0"/>
              </a:rPr>
              <a:t>Once the report is created, click on </a:t>
            </a:r>
            <a:r>
              <a:rPr lang="en-US" sz="1600" b="0"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Add Expense</a:t>
            </a:r>
            <a:r>
              <a:rPr lang="en-US"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to start adding the </a:t>
            </a:r>
            <a:r>
              <a:rPr lang="en-US" sz="1600" b="0" dirty="0">
                <a:latin typeface="Calibri" panose="020F0502020204030204" pitchFamily="34" charset="0"/>
                <a:ea typeface="Calibri" panose="020F0502020204030204" pitchFamily="34" charset="0"/>
                <a:cs typeface="Times New Roman" panose="02020603050405020304" pitchFamily="18" charset="0"/>
              </a:rPr>
              <a:t>personal car mileages</a:t>
            </a:r>
            <a:br>
              <a:rPr lang="en-US" sz="1600" b="0" dirty="0">
                <a:effectLst/>
                <a:latin typeface="Calibri" panose="020F0502020204030204" pitchFamily="34" charset="0"/>
                <a:ea typeface="Calibri" panose="020F0502020204030204" pitchFamily="34" charset="0"/>
                <a:cs typeface="Times New Roman" panose="02020603050405020304" pitchFamily="18" charset="0"/>
              </a:rPr>
            </a:br>
            <a:br>
              <a:rPr lang="en-US" sz="1600" b="0" dirty="0">
                <a:effectLst/>
                <a:latin typeface="Calibri" panose="020F0502020204030204" pitchFamily="34" charset="0"/>
                <a:ea typeface="Calibri" panose="020F0502020204030204" pitchFamily="34" charset="0"/>
                <a:cs typeface="Times New Roman" panose="02020603050405020304" pitchFamily="18" charset="0"/>
              </a:rPr>
            </a:br>
            <a:r>
              <a:rPr lang="en-US" sz="1600" b="0" dirty="0">
                <a:effectLst/>
                <a:latin typeface="Calibri" panose="020F0502020204030204" pitchFamily="34" charset="0"/>
                <a:ea typeface="Calibri" panose="020F0502020204030204" pitchFamily="34" charset="0"/>
                <a:cs typeface="Times New Roman" panose="02020603050405020304" pitchFamily="18" charset="0"/>
              </a:rPr>
              <a:t>Click on </a:t>
            </a:r>
            <a:r>
              <a:rPr lang="en-US" sz="1600" b="0"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Manually Create Expense </a:t>
            </a:r>
            <a:r>
              <a:rPr lang="en-US" sz="1600" b="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1600" b="0" dirty="0">
                <a:latin typeface="Calibri" panose="020F0502020204030204" pitchFamily="34" charset="0"/>
                <a:ea typeface="Calibri" panose="020F0502020204030204" pitchFamily="34" charset="0"/>
                <a:cs typeface="Times New Roman" panose="02020603050405020304" pitchFamily="18" charset="0"/>
              </a:rPr>
              <a:t>and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scroll down to add the Personal Car Mileage expense type. You can also search for an expense type, on the yellow highlighted box</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endParaRPr lang="en-US" sz="2200" dirty="0"/>
          </a:p>
        </p:txBody>
      </p:sp>
      <p:pic>
        <p:nvPicPr>
          <p:cNvPr id="14" name="Picture 13">
            <a:extLst>
              <a:ext uri="{FF2B5EF4-FFF2-40B4-BE49-F238E27FC236}">
                <a16:creationId xmlns:a16="http://schemas.microsoft.com/office/drawing/2014/main" id="{02EAE224-9815-CCD8-68A8-874FA7049442}"/>
              </a:ext>
            </a:extLst>
          </p:cNvPr>
          <p:cNvPicPr>
            <a:picLocks noChangeAspect="1"/>
          </p:cNvPicPr>
          <p:nvPr/>
        </p:nvPicPr>
        <p:blipFill>
          <a:blip r:embed="rId2"/>
          <a:stretch>
            <a:fillRect/>
          </a:stretch>
        </p:blipFill>
        <p:spPr>
          <a:xfrm>
            <a:off x="3200400" y="70451"/>
            <a:ext cx="5811510" cy="2743200"/>
          </a:xfrm>
          <a:prstGeom prst="rect">
            <a:avLst/>
          </a:prstGeom>
        </p:spPr>
      </p:pic>
      <p:pic>
        <p:nvPicPr>
          <p:cNvPr id="16" name="Picture 15">
            <a:extLst>
              <a:ext uri="{FF2B5EF4-FFF2-40B4-BE49-F238E27FC236}">
                <a16:creationId xmlns:a16="http://schemas.microsoft.com/office/drawing/2014/main" id="{857CF593-534E-2AA0-A3E4-66B3B1A5C7DC}"/>
              </a:ext>
            </a:extLst>
          </p:cNvPr>
          <p:cNvPicPr>
            <a:picLocks noChangeAspect="1"/>
          </p:cNvPicPr>
          <p:nvPr/>
        </p:nvPicPr>
        <p:blipFill>
          <a:blip r:embed="rId3"/>
          <a:stretch>
            <a:fillRect/>
          </a:stretch>
        </p:blipFill>
        <p:spPr>
          <a:xfrm>
            <a:off x="100460" y="2971801"/>
            <a:ext cx="8911450" cy="3124200"/>
          </a:xfrm>
          <a:prstGeom prst="rect">
            <a:avLst/>
          </a:prstGeom>
        </p:spPr>
      </p:pic>
    </p:spTree>
    <p:extLst>
      <p:ext uri="{BB962C8B-B14F-4D97-AF65-F5344CB8AC3E}">
        <p14:creationId xmlns:p14="http://schemas.microsoft.com/office/powerpoint/2010/main" val="3212163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F002D-14D3-48AD-89A9-EC510E332964}"/>
              </a:ext>
            </a:extLst>
          </p:cNvPr>
          <p:cNvSpPr>
            <a:spLocks noGrp="1"/>
          </p:cNvSpPr>
          <p:nvPr>
            <p:ph type="title"/>
          </p:nvPr>
        </p:nvSpPr>
        <p:spPr>
          <a:xfrm>
            <a:off x="369455" y="325369"/>
            <a:ext cx="3341456" cy="1956841"/>
          </a:xfrm>
          <a:ln>
            <a:solidFill>
              <a:srgbClr val="C00000"/>
            </a:solidFill>
          </a:ln>
        </p:spPr>
        <p:txBody>
          <a:bodyPr anchor="b">
            <a:normAutofit fontScale="90000"/>
          </a:bodyPr>
          <a:lstStyle/>
          <a:p>
            <a:pPr algn="l">
              <a:lnSpc>
                <a:spcPct val="90000"/>
              </a:lnSpc>
            </a:pPr>
            <a:r>
              <a:rPr lang="en-US" sz="2200" b="1" kern="0" dirty="0">
                <a:ln>
                  <a:noFill/>
                </a:ln>
                <a:effectLst>
                  <a:outerShdw blurRad="38100" dist="19050" dir="2700000" algn="tl">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rPr>
              <a:t>Adding the Mileage correctly</a:t>
            </a:r>
            <a:br>
              <a:rPr lang="en-US" sz="1200" b="1" kern="0" dirty="0">
                <a:ln>
                  <a:noFill/>
                </a:ln>
                <a:latin typeface="Calibri Light" panose="020F0302020204030204" pitchFamily="34" charset="0"/>
                <a:ea typeface="Times New Roman" panose="02020603050405020304" pitchFamily="18" charset="0"/>
                <a:cs typeface="Times New Roman" panose="02020603050405020304" pitchFamily="18" charset="0"/>
              </a:rPr>
            </a:br>
            <a:br>
              <a:rPr lang="en-US" sz="1200" b="1" kern="0" dirty="0">
                <a:ln>
                  <a:noFill/>
                </a:ln>
                <a:latin typeface="Calibri Light" panose="020F0302020204030204" pitchFamily="34" charset="0"/>
                <a:ea typeface="Times New Roman" panose="02020603050405020304" pitchFamily="18" charset="0"/>
                <a:cs typeface="Times New Roman" panose="02020603050405020304" pitchFamily="18" charset="0"/>
              </a:rPr>
            </a:br>
            <a:r>
              <a:rPr lang="en-US" sz="1200" b="0" dirty="0">
                <a:effectLst/>
                <a:latin typeface="Calibri" panose="020F0502020204030204" pitchFamily="34" charset="0"/>
                <a:ea typeface="Calibri" panose="020F0502020204030204" pitchFamily="34" charset="0"/>
                <a:cs typeface="Times New Roman" panose="02020603050405020304" pitchFamily="18" charset="0"/>
              </a:rPr>
              <a:t>After clicking on Personal Car Mileage, a mileage calculator pops up.  Please enter the beginning address and then add the locations visited.  The system saves the most used destinations.  Remember commute mileage is not reimbursable so use the address, home, or headquarters, closest to your destination.  There is also a deduct commute button at the bottom on the left.</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endParaRPr lang="en-US" sz="1200" dirty="0"/>
          </a:p>
        </p:txBody>
      </p:sp>
      <p:sp>
        <p:nvSpPr>
          <p:cNvPr id="8" name="Content Placeholder 7">
            <a:extLst>
              <a:ext uri="{FF2B5EF4-FFF2-40B4-BE49-F238E27FC236}">
                <a16:creationId xmlns:a16="http://schemas.microsoft.com/office/drawing/2014/main" id="{DE960D13-F067-4352-A318-9723EF86A8C4}"/>
              </a:ext>
            </a:extLst>
          </p:cNvPr>
          <p:cNvSpPr>
            <a:spLocks noGrp="1"/>
          </p:cNvSpPr>
          <p:nvPr>
            <p:ph idx="1"/>
          </p:nvPr>
        </p:nvSpPr>
        <p:spPr>
          <a:xfrm>
            <a:off x="480060" y="2872899"/>
            <a:ext cx="2992813" cy="1447800"/>
          </a:xfrm>
        </p:spPr>
        <p:txBody>
          <a:bodyPr>
            <a:normAutofit/>
          </a:bodyPr>
          <a:lstStyle/>
          <a:p>
            <a:endParaRPr lang="en-US" sz="1900" dirty="0"/>
          </a:p>
        </p:txBody>
      </p:sp>
      <p:pic>
        <p:nvPicPr>
          <p:cNvPr id="10" name="Content Placeholder 5" descr="Map&#10;&#10;Description automatically generated">
            <a:extLst>
              <a:ext uri="{FF2B5EF4-FFF2-40B4-BE49-F238E27FC236}">
                <a16:creationId xmlns:a16="http://schemas.microsoft.com/office/drawing/2014/main" id="{76B975BE-DDB0-43A6-8177-3EEA8BE740ED}"/>
              </a:ext>
            </a:extLst>
          </p:cNvPr>
          <p:cNvPicPr>
            <a:picLocks noChangeAspect="1"/>
          </p:cNvPicPr>
          <p:nvPr/>
        </p:nvPicPr>
        <p:blipFill rotWithShape="1">
          <a:blip r:embed="rId2">
            <a:extLst>
              <a:ext uri="{28A0092B-C50C-407E-A947-70E740481C1C}">
                <a14:useLocalDpi xmlns:a14="http://schemas.microsoft.com/office/drawing/2010/main" val="0"/>
              </a:ext>
            </a:extLst>
          </a:blip>
          <a:srcRect b="-12349"/>
          <a:stretch/>
        </p:blipFill>
        <p:spPr>
          <a:xfrm>
            <a:off x="3810000" y="152400"/>
            <a:ext cx="5200073" cy="5694430"/>
          </a:xfrm>
          <a:prstGeom prst="rect">
            <a:avLst/>
          </a:prstGeom>
          <a:ln>
            <a:solidFill>
              <a:srgbClr val="C00000"/>
            </a:solidFill>
          </a:ln>
        </p:spPr>
      </p:pic>
      <p:sp>
        <p:nvSpPr>
          <p:cNvPr id="12" name="TextBox 2">
            <a:extLst>
              <a:ext uri="{FF2B5EF4-FFF2-40B4-BE49-F238E27FC236}">
                <a16:creationId xmlns:a16="http://schemas.microsoft.com/office/drawing/2014/main" id="{F831EA64-7607-4D77-837A-2617740D32AE}"/>
              </a:ext>
            </a:extLst>
          </p:cNvPr>
          <p:cNvSpPr txBox="1"/>
          <p:nvPr/>
        </p:nvSpPr>
        <p:spPr>
          <a:xfrm>
            <a:off x="480060" y="2872899"/>
            <a:ext cx="2992814" cy="1447800"/>
          </a:xfrm>
          <a:prstGeom prst="rect">
            <a:avLst/>
          </a:prstGeom>
          <a:solidFill>
            <a:schemeClr val="bg1"/>
          </a:solidFill>
          <a:ln>
            <a:solidFill>
              <a:srgbClr val="C00000"/>
            </a:solidFill>
          </a:ln>
        </p:spPr>
        <p:txBody>
          <a:bodyPr wrap="square" rtlCol="0">
            <a:noAutofit/>
          </a:bodyPr>
          <a:lstStyle/>
          <a:p>
            <a:pPr marL="0" marR="0" algn="l">
              <a:lnSpc>
                <a:spcPct val="107000"/>
              </a:lnSpc>
              <a:spcBef>
                <a:spcPts val="0"/>
              </a:spcBef>
              <a:spcAft>
                <a:spcPts val="800"/>
              </a:spcAft>
            </a:pPr>
            <a:r>
              <a:rPr lang="en-US" sz="11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you choose to click the deduct commute box below, a box will appear that will require your home and headquarters address.  There is another deduct R/T commute mileage box that also needs to be checked.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Donut 8">
            <a:extLst>
              <a:ext uri="{FF2B5EF4-FFF2-40B4-BE49-F238E27FC236}">
                <a16:creationId xmlns:a16="http://schemas.microsoft.com/office/drawing/2014/main" id="{B59B1F47-CC03-4B71-A6BE-67F326C2B68A}"/>
              </a:ext>
            </a:extLst>
          </p:cNvPr>
          <p:cNvSpPr/>
          <p:nvPr/>
        </p:nvSpPr>
        <p:spPr>
          <a:xfrm>
            <a:off x="3810000" y="4601139"/>
            <a:ext cx="1019810" cy="457200"/>
          </a:xfrm>
          <a:prstGeom prst="donut">
            <a:avLst>
              <a:gd name="adj" fmla="val 8000"/>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Tree>
    <p:extLst>
      <p:ext uri="{BB962C8B-B14F-4D97-AF65-F5344CB8AC3E}">
        <p14:creationId xmlns:p14="http://schemas.microsoft.com/office/powerpoint/2010/main" val="2458525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5432B6-4EC7-4279-A081-BAD2E916831A}"/>
              </a:ext>
            </a:extLst>
          </p:cNvPr>
          <p:cNvSpPr txBox="1"/>
          <p:nvPr/>
        </p:nvSpPr>
        <p:spPr>
          <a:xfrm>
            <a:off x="286327" y="434109"/>
            <a:ext cx="2829491" cy="1928091"/>
          </a:xfrm>
          <a:prstGeom prst="rect">
            <a:avLst/>
          </a:prstGeom>
          <a:ln>
            <a:solidFill>
              <a:srgbClr val="C00000"/>
            </a:solidFill>
          </a:ln>
        </p:spPr>
        <p:txBody>
          <a:bodyPr vert="horz" lIns="91440" tIns="45720" rIns="91440" bIns="45720" rtlCol="0">
            <a:normAutofit/>
          </a:bodyPr>
          <a:lstStyle/>
          <a:p>
            <a:pPr marR="0" defTabSz="914400">
              <a:lnSpc>
                <a:spcPct val="90000"/>
              </a:lnSpc>
              <a:spcBef>
                <a:spcPts val="0"/>
              </a:spcBef>
              <a:spcAft>
                <a:spcPts val="800"/>
              </a:spcAft>
            </a:pPr>
            <a:endParaRPr lang="en-US" sz="1700" dirty="0">
              <a:effectLst/>
            </a:endParaRPr>
          </a:p>
        </p:txBody>
      </p:sp>
      <p:pic>
        <p:nvPicPr>
          <p:cNvPr id="6" name="Content Placeholder 3" descr="Graphical user interface, application, map&#10;&#10;Description automatically generated">
            <a:extLst>
              <a:ext uri="{FF2B5EF4-FFF2-40B4-BE49-F238E27FC236}">
                <a16:creationId xmlns:a16="http://schemas.microsoft.com/office/drawing/2014/main" id="{EEDA90F4-9C84-4D2E-85F3-CF5BE08F9A2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3479292" y="119057"/>
            <a:ext cx="5588508" cy="5900743"/>
          </a:xfrm>
          <a:prstGeom prst="rect">
            <a:avLst/>
          </a:prstGeom>
          <a:ln>
            <a:solidFill>
              <a:srgbClr val="C00000"/>
            </a:solidFill>
          </a:ln>
          <a:effectLst/>
        </p:spPr>
      </p:pic>
      <p:sp>
        <p:nvSpPr>
          <p:cNvPr id="14" name="Donut 4">
            <a:extLst>
              <a:ext uri="{FF2B5EF4-FFF2-40B4-BE49-F238E27FC236}">
                <a16:creationId xmlns:a16="http://schemas.microsoft.com/office/drawing/2014/main" id="{2DC7BFE8-A4D0-411F-9711-4CDBC5E3C32D}"/>
              </a:ext>
            </a:extLst>
          </p:cNvPr>
          <p:cNvSpPr/>
          <p:nvPr/>
        </p:nvSpPr>
        <p:spPr>
          <a:xfrm>
            <a:off x="5198124" y="1750291"/>
            <a:ext cx="960582" cy="387928"/>
          </a:xfrm>
          <a:prstGeom prst="donut">
            <a:avLst>
              <a:gd name="adj" fmla="val 6725"/>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7" name="Right Arrow 5">
            <a:extLst>
              <a:ext uri="{FF2B5EF4-FFF2-40B4-BE49-F238E27FC236}">
                <a16:creationId xmlns:a16="http://schemas.microsoft.com/office/drawing/2014/main" id="{B348351B-CF81-4EB1-9B49-013AE853FBAF}"/>
              </a:ext>
            </a:extLst>
          </p:cNvPr>
          <p:cNvSpPr/>
          <p:nvPr/>
        </p:nvSpPr>
        <p:spPr>
          <a:xfrm flipV="1">
            <a:off x="5209309" y="5690207"/>
            <a:ext cx="2105893" cy="329593"/>
          </a:xfrm>
          <a:prstGeom prst="rightArrow">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sp>
        <p:nvSpPr>
          <p:cNvPr id="9" name="TextBox 8">
            <a:extLst>
              <a:ext uri="{FF2B5EF4-FFF2-40B4-BE49-F238E27FC236}">
                <a16:creationId xmlns:a16="http://schemas.microsoft.com/office/drawing/2014/main" id="{017547CA-0E31-4631-AD89-F5644D6CD541}"/>
              </a:ext>
            </a:extLst>
          </p:cNvPr>
          <p:cNvSpPr txBox="1"/>
          <p:nvPr/>
        </p:nvSpPr>
        <p:spPr>
          <a:xfrm>
            <a:off x="381000" y="609600"/>
            <a:ext cx="2667000" cy="1588127"/>
          </a:xfrm>
          <a:prstGeom prst="rect">
            <a:avLst/>
          </a:prstGeom>
          <a:noFill/>
        </p:spPr>
        <p:txBody>
          <a:bodyPr wrap="square">
            <a:spAutoFit/>
          </a:bodyPr>
          <a:lstStyle/>
          <a:p>
            <a:pPr marR="0" algn="l" defTabSz="914400">
              <a:lnSpc>
                <a:spcPct val="90000"/>
              </a:lnSpc>
              <a:spcBef>
                <a:spcPts val="0"/>
              </a:spcBef>
              <a:spcAft>
                <a:spcPts val="800"/>
              </a:spcAft>
            </a:pPr>
            <a:r>
              <a:rPr lang="en-US" sz="1200" dirty="0">
                <a:solidFill>
                  <a:schemeClr val="tx1"/>
                </a:solidFill>
                <a:effectLst/>
              </a:rPr>
              <a:t>Enter each destination and click on calculate route to bring up the address and the next box.  After entering the destination(s) for a single trip day, click calculate route again, (then click make round trip if necessary) and navigate to the bottom and click on “</a:t>
            </a:r>
            <a:r>
              <a:rPr lang="en-US" sz="1200" dirty="0">
                <a:solidFill>
                  <a:schemeClr val="accent1"/>
                </a:solidFill>
                <a:effectLst/>
              </a:rPr>
              <a:t>Add Mileage to Expense</a:t>
            </a:r>
            <a:r>
              <a:rPr lang="en-US" sz="1200" dirty="0">
                <a:effectLst/>
              </a:rPr>
              <a:t>”.  </a:t>
            </a:r>
          </a:p>
        </p:txBody>
      </p:sp>
    </p:spTree>
    <p:extLst>
      <p:ext uri="{BB962C8B-B14F-4D97-AF65-F5344CB8AC3E}">
        <p14:creationId xmlns:p14="http://schemas.microsoft.com/office/powerpoint/2010/main" val="82764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04A2E6-C8B1-4DA4-9A60-E193C24C9E57}"/>
              </a:ext>
            </a:extLst>
          </p:cNvPr>
          <p:cNvSpPr>
            <a:spLocks noGrp="1"/>
          </p:cNvSpPr>
          <p:nvPr>
            <p:ph type="title"/>
          </p:nvPr>
        </p:nvSpPr>
        <p:spPr>
          <a:xfrm>
            <a:off x="127958" y="304800"/>
            <a:ext cx="8863642" cy="914400"/>
          </a:xfrm>
        </p:spPr>
        <p:style>
          <a:lnRef idx="2">
            <a:schemeClr val="accent2"/>
          </a:lnRef>
          <a:fillRef idx="1">
            <a:schemeClr val="lt1"/>
          </a:fillRef>
          <a:effectRef idx="0">
            <a:schemeClr val="accent2"/>
          </a:effectRef>
          <a:fontRef idx="minor">
            <a:schemeClr val="dk1"/>
          </a:fontRef>
        </p:style>
        <p:txBody>
          <a:bodyPr wrap="square" anchor="ctr">
            <a:normAutofit/>
          </a:bodyPr>
          <a:lstStyle/>
          <a:p>
            <a:pPr marL="0" marR="0" indent="0" algn="l">
              <a:lnSpc>
                <a:spcPct val="90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Enter the date of travel on the Transaction Date box. Be sure to click on the save expense button on the bottom of the page to save each entry. Comments specific to the trip may be added in the comment box for the approver to see.</a:t>
            </a:r>
          </a:p>
        </p:txBody>
      </p:sp>
      <p:pic>
        <p:nvPicPr>
          <p:cNvPr id="7" name="Picture 6">
            <a:extLst>
              <a:ext uri="{FF2B5EF4-FFF2-40B4-BE49-F238E27FC236}">
                <a16:creationId xmlns:a16="http://schemas.microsoft.com/office/drawing/2014/main" id="{B73D9FB2-ADDC-2A46-ED59-9DFFBC207DBE}"/>
              </a:ext>
            </a:extLst>
          </p:cNvPr>
          <p:cNvPicPr>
            <a:picLocks noChangeAspect="1"/>
          </p:cNvPicPr>
          <p:nvPr/>
        </p:nvPicPr>
        <p:blipFill>
          <a:blip r:embed="rId3"/>
          <a:stretch>
            <a:fillRect/>
          </a:stretch>
        </p:blipFill>
        <p:spPr>
          <a:xfrm>
            <a:off x="127958" y="1524000"/>
            <a:ext cx="8888083" cy="4346432"/>
          </a:xfrm>
          <a:prstGeom prst="rect">
            <a:avLst/>
          </a:prstGeom>
        </p:spPr>
      </p:pic>
    </p:spTree>
    <p:extLst>
      <p:ext uri="{BB962C8B-B14F-4D97-AF65-F5344CB8AC3E}">
        <p14:creationId xmlns:p14="http://schemas.microsoft.com/office/powerpoint/2010/main" val="3781839329"/>
      </p:ext>
    </p:extLst>
  </p:cSld>
  <p:clrMapOvr>
    <a:masterClrMapping/>
  </p:clrMapOvr>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5676</TotalTime>
  <Words>856</Words>
  <Application>Microsoft Office PowerPoint</Application>
  <PresentationFormat>On-screen Show (4:3)</PresentationFormat>
  <Paragraphs>36</Paragraphs>
  <Slides>15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Webdings</vt:lpstr>
      <vt:lpstr>Wingdings</vt:lpstr>
      <vt:lpstr>Blank Presentation</vt:lpstr>
      <vt:lpstr>Create a Mileage only expense report </vt:lpstr>
      <vt:lpstr> On the single sign on page, type in your mycoyote ID and password, hit  enter and then either choose My Employment or, Administrative Systems and click  on the Travel and Corporate card Icon  as shown below:  </vt:lpstr>
      <vt:lpstr>To begin the expense report, click on Create, then Start a Report </vt:lpstr>
      <vt:lpstr>PowerPoint Presentation</vt:lpstr>
      <vt:lpstr>                                    Report Header   The Travel Business Purpose must be number 14. Mileage Only - No Request   For a mileage only expense report, you must select – No under the Travel Allowance  If you are unsure of the business unit, fund, department ID, program or project number, or the appropriate approver, please reach out to your department for clarification. Once all the information has been filled into the Report Header, click on Create Report </vt:lpstr>
      <vt:lpstr>  Adding Expenses  Once the report is created, click on Add Expense to start adding the personal car mileages  Click on Manually Create Expense  and scroll down to add the Personal Car Mileage expense type. You can also search for an expense type, on the yellow highlighted box </vt:lpstr>
      <vt:lpstr>Adding the Mileage correctly  After clicking on Personal Car Mileage, a mileage calculator pops up.  Please enter the beginning address and then add the locations visited.  The system saves the most used destinations.  Remember commute mileage is not reimbursable so use the address, home, or headquarters, closest to your destination.  There is also a deduct commute button at the bottom on the left. </vt:lpstr>
      <vt:lpstr>PowerPoint Presentation</vt:lpstr>
      <vt:lpstr>Enter the date of travel on the Transaction Date box. Be sure to click on the save expense button on the bottom of the page to save each entry. Comments specific to the trip may be added in the comment box for the approver to see.</vt:lpstr>
      <vt:lpstr>Alerts: For personal car mileage, there will always be the following 3 alerts, which are reminders</vt:lpstr>
      <vt:lpstr>Once all the mileage entries are added, click on Submit Report</vt:lpstr>
      <vt:lpstr>Once you click on Submit Report, the following screens will appear </vt:lpstr>
      <vt:lpstr>Once you click on continue, the approval Flow will appear </vt:lpstr>
      <vt:lpstr>Once the Approval flow is reviewed, click on Submit Report – A pop-up will appear as Report submitted  </vt:lpstr>
      <vt:lpstr>PowerPoint Presentation</vt:lpstr>
    </vt:vector>
  </TitlesOfParts>
  <Company>Public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Manorama Sinha</cp:lastModifiedBy>
  <cp:revision>401</cp:revision>
  <cp:lastPrinted>2018-01-23T22:52:57Z</cp:lastPrinted>
  <dcterms:created xsi:type="dcterms:W3CDTF">2014-01-06T17:52:42Z</dcterms:created>
  <dcterms:modified xsi:type="dcterms:W3CDTF">2025-11-25T00:55:32Z</dcterms:modified>
</cp:coreProperties>
</file>