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2"/>
  </p:notesMasterIdLst>
  <p:handoutMasterIdLst>
    <p:handoutMasterId r:id="rId13"/>
  </p:handoutMasterIdLst>
  <p:sldIdLst>
    <p:sldId id="390" r:id="rId2"/>
    <p:sldId id="402" r:id="rId3"/>
    <p:sldId id="403" r:id="rId4"/>
    <p:sldId id="404" r:id="rId5"/>
    <p:sldId id="286" r:id="rId6"/>
    <p:sldId id="405" r:id="rId7"/>
    <p:sldId id="400" r:id="rId8"/>
    <p:sldId id="406" r:id="rId9"/>
    <p:sldId id="407" r:id="rId10"/>
    <p:sldId id="401" r:id="rId11"/>
  </p:sldIdLst>
  <p:sldSz cx="9144000" cy="6858000" type="screen4x3"/>
  <p:notesSz cx="7010400" cy="9296400"/>
  <p:defaultTextStyle>
    <a:defPPr>
      <a:defRPr lang="en-US"/>
    </a:defPPr>
    <a:lvl1pPr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1pPr>
    <a:lvl2pPr marL="4572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2pPr>
    <a:lvl3pPr marL="9144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3pPr>
    <a:lvl4pPr marL="13716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4pPr>
    <a:lvl5pPr marL="1828800" algn="r" rtl="0" eaLnBrk="0" fontAlgn="base" hangingPunct="0">
      <a:spcBef>
        <a:spcPct val="0"/>
      </a:spcBef>
      <a:spcAft>
        <a:spcPct val="0"/>
      </a:spcAft>
      <a:defRPr sz="1200" kern="1200">
        <a:solidFill>
          <a:schemeClr val="bg1"/>
        </a:solidFill>
        <a:latin typeface="Arial" charset="0"/>
        <a:ea typeface="ＭＳ Ｐゴシック" charset="-128"/>
        <a:cs typeface="ＭＳ Ｐゴシック" charset="-128"/>
      </a:defRPr>
    </a:lvl5pPr>
    <a:lvl6pPr marL="2286000" algn="l" defTabSz="457200" rtl="0" eaLnBrk="1" latinLnBrk="0" hangingPunct="1">
      <a:defRPr sz="1200" kern="1200">
        <a:solidFill>
          <a:schemeClr val="bg1"/>
        </a:solidFill>
        <a:latin typeface="Arial" charset="0"/>
        <a:ea typeface="ＭＳ Ｐゴシック" charset="-128"/>
        <a:cs typeface="ＭＳ Ｐゴシック" charset="-128"/>
      </a:defRPr>
    </a:lvl6pPr>
    <a:lvl7pPr marL="2743200" algn="l" defTabSz="457200" rtl="0" eaLnBrk="1" latinLnBrk="0" hangingPunct="1">
      <a:defRPr sz="1200" kern="1200">
        <a:solidFill>
          <a:schemeClr val="bg1"/>
        </a:solidFill>
        <a:latin typeface="Arial" charset="0"/>
        <a:ea typeface="ＭＳ Ｐゴシック" charset="-128"/>
        <a:cs typeface="ＭＳ Ｐゴシック" charset="-128"/>
      </a:defRPr>
    </a:lvl7pPr>
    <a:lvl8pPr marL="3200400" algn="l" defTabSz="457200" rtl="0" eaLnBrk="1" latinLnBrk="0" hangingPunct="1">
      <a:defRPr sz="1200" kern="1200">
        <a:solidFill>
          <a:schemeClr val="bg1"/>
        </a:solidFill>
        <a:latin typeface="Arial" charset="0"/>
        <a:ea typeface="ＭＳ Ｐゴシック" charset="-128"/>
        <a:cs typeface="ＭＳ Ｐゴシック" charset="-128"/>
      </a:defRPr>
    </a:lvl8pPr>
    <a:lvl9pPr marL="3657600" algn="l" defTabSz="457200" rtl="0" eaLnBrk="1" latinLnBrk="0" hangingPunct="1">
      <a:defRPr sz="1200" kern="1200">
        <a:solidFill>
          <a:schemeClr val="bg1"/>
        </a:solidFill>
        <a:latin typeface="Arial" charset="0"/>
        <a:ea typeface="ＭＳ Ｐゴシック" charset="-128"/>
        <a:cs typeface="ＭＳ Ｐゴシック" charset="-128"/>
      </a:defRPr>
    </a:lvl9pPr>
  </p:defaultTextStyle>
  <p:extLst>
    <p:ext uri="{EFAFB233-063F-42B5-8137-9DF3F51BA10A}">
      <p15:sldGuideLst xmlns:p15="http://schemas.microsoft.com/office/powerpoint/2012/main">
        <p15:guide id="1" orient="horz" pos="1488">
          <p15:clr>
            <a:srgbClr val="A4A3A4"/>
          </p15:clr>
        </p15:guide>
        <p15:guide id="2" pos="2880">
          <p15:clr>
            <a:srgbClr val="A4A3A4"/>
          </p15:clr>
        </p15:guide>
        <p15:guide id="3" pos="432">
          <p15:clr>
            <a:srgbClr val="A4A3A4"/>
          </p15:clr>
        </p15:guide>
        <p15:guide id="4" pos="5280">
          <p15:clr>
            <a:srgbClr val="A4A3A4"/>
          </p15:clr>
        </p15:guide>
        <p15:guide id="5" pos="720">
          <p15:clr>
            <a:srgbClr val="A4A3A4"/>
          </p15:clr>
        </p15:guide>
        <p15:guide id="6" pos="98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clrMode="gray"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D1D1D1"/>
    <a:srgbClr val="F4F4F4"/>
    <a:srgbClr val="F7092C"/>
    <a:srgbClr val="7BBE49"/>
    <a:srgbClr val="2A7E41"/>
    <a:srgbClr val="F2D362"/>
    <a:srgbClr val="24467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6405" autoAdjust="0"/>
  </p:normalViewPr>
  <p:slideViewPr>
    <p:cSldViewPr showGuides="1">
      <p:cViewPr varScale="1">
        <p:scale>
          <a:sx n="111" d="100"/>
          <a:sy n="111" d="100"/>
        </p:scale>
        <p:origin x="714" y="96"/>
      </p:cViewPr>
      <p:guideLst>
        <p:guide orient="horz" pos="1488"/>
        <p:guide pos="2880"/>
        <p:guide pos="432"/>
        <p:guide pos="5280"/>
        <p:guide pos="720"/>
        <p:guide pos="98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144" d="100"/>
          <a:sy n="144" d="100"/>
        </p:scale>
        <p:origin x="-3872"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42"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3" name="Rectangle 3"/>
          <p:cNvSpPr>
            <a:spLocks noGrp="1" noChangeArrowheads="1"/>
          </p:cNvSpPr>
          <p:nvPr>
            <p:ph type="dt" sz="quarter"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4" name="Rectangle 4"/>
          <p:cNvSpPr>
            <a:spLocks noGrp="1" noChangeArrowheads="1"/>
          </p:cNvSpPr>
          <p:nvPr>
            <p:ph type="ftr" sz="quarter" idx="2"/>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l">
              <a:defRPr sz="1000">
                <a:solidFill>
                  <a:schemeClr val="tx1"/>
                </a:solidFill>
                <a:latin typeface="Arial" charset="0"/>
                <a:ea typeface="ＭＳ Ｐゴシック" charset="-128"/>
                <a:cs typeface="ＭＳ Ｐゴシック" charset="-128"/>
              </a:defRPr>
            </a:lvl1pPr>
          </a:lstStyle>
          <a:p>
            <a:pPr>
              <a:defRPr/>
            </a:pPr>
            <a:endParaRPr lang="en-US" dirty="0"/>
          </a:p>
        </p:txBody>
      </p:sp>
      <p:sp>
        <p:nvSpPr>
          <p:cNvPr id="317445" name="Rectangle 5"/>
          <p:cNvSpPr>
            <a:spLocks noGrp="1" noChangeArrowheads="1"/>
          </p:cNvSpPr>
          <p:nvPr>
            <p:ph type="sldNum" sz="quarter" idx="3"/>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000">
                <a:solidFill>
                  <a:schemeClr val="tx1"/>
                </a:solidFill>
                <a:latin typeface="Arial" charset="0"/>
                <a:ea typeface="ＭＳ Ｐゴシック" charset="-128"/>
                <a:cs typeface="ＭＳ Ｐゴシック" charset="-128"/>
              </a:defRPr>
            </a:lvl1pPr>
          </a:lstStyle>
          <a:p>
            <a:pPr>
              <a:defRPr/>
            </a:pPr>
            <a:fld id="{DEA8CCA5-0865-E648-80F1-6D199FD55835}" type="slidenum">
              <a:rPr lang="en-US"/>
              <a:pPr>
                <a:defRPr/>
              </a:pPr>
              <a:t>‹#›</a:t>
            </a:fld>
            <a:endParaRPr lang="en-US"/>
          </a:p>
        </p:txBody>
      </p:sp>
    </p:spTree>
    <p:extLst>
      <p:ext uri="{BB962C8B-B14F-4D97-AF65-F5344CB8AC3E}">
        <p14:creationId xmlns:p14="http://schemas.microsoft.com/office/powerpoint/2010/main" val="3853474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67" name="Rectangle 3"/>
          <p:cNvSpPr>
            <a:spLocks noGrp="1" noChangeArrowheads="1"/>
          </p:cNvSpPr>
          <p:nvPr>
            <p:ph type="dt" idx="1"/>
          </p:nvPr>
        </p:nvSpPr>
        <p:spPr bwMode="auto">
          <a:xfrm>
            <a:off x="3972560" y="0"/>
            <a:ext cx="3037840" cy="46482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1269" name="Rectangle 5"/>
          <p:cNvSpPr>
            <a:spLocks noGrp="1" noChangeArrowheads="1"/>
          </p:cNvSpPr>
          <p:nvPr>
            <p:ph type="body" sz="quarter" idx="3"/>
          </p:nvPr>
        </p:nvSpPr>
        <p:spPr bwMode="auto">
          <a:xfrm>
            <a:off x="934720" y="4415790"/>
            <a:ext cx="5140960" cy="4183380"/>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l">
              <a:defRPr>
                <a:solidFill>
                  <a:schemeClr val="tx1"/>
                </a:solidFill>
                <a:latin typeface="Arial" charset="0"/>
                <a:ea typeface="ＭＳ Ｐゴシック" charset="-128"/>
                <a:cs typeface="ＭＳ Ｐゴシック" charset="-128"/>
              </a:defRPr>
            </a:lvl1pPr>
          </a:lstStyle>
          <a:p>
            <a:pPr>
              <a:defRPr/>
            </a:pPr>
            <a:endParaRPr lang="en-US"/>
          </a:p>
        </p:txBody>
      </p:sp>
      <p:sp>
        <p:nvSpPr>
          <p:cNvPr id="11271" name="Rectangle 7"/>
          <p:cNvSpPr>
            <a:spLocks noGrp="1" noChangeArrowheads="1"/>
          </p:cNvSpPr>
          <p:nvPr>
            <p:ph type="sldNum" sz="quarter" idx="5"/>
          </p:nvPr>
        </p:nvSpPr>
        <p:spPr bwMode="auto">
          <a:xfrm>
            <a:off x="3972560" y="8831580"/>
            <a:ext cx="3037840" cy="464820"/>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defRPr>
                <a:solidFill>
                  <a:schemeClr val="tx1"/>
                </a:solidFill>
                <a:latin typeface="Arial" charset="0"/>
                <a:ea typeface="ＭＳ Ｐゴシック" charset="-128"/>
                <a:cs typeface="ＭＳ Ｐゴシック" charset="-128"/>
              </a:defRPr>
            </a:lvl1pPr>
          </a:lstStyle>
          <a:p>
            <a:pPr>
              <a:defRPr/>
            </a:pPr>
            <a:fld id="{756FA5F3-902D-2A46-A9CC-2BC535031338}" type="slidenum">
              <a:rPr lang="en-US"/>
              <a:pPr>
                <a:defRPr/>
              </a:pPr>
              <a:t>‹#›</a:t>
            </a:fld>
            <a:endParaRPr lang="en-US"/>
          </a:p>
        </p:txBody>
      </p:sp>
    </p:spTree>
    <p:extLst>
      <p:ext uri="{BB962C8B-B14F-4D97-AF65-F5344CB8AC3E}">
        <p14:creationId xmlns:p14="http://schemas.microsoft.com/office/powerpoint/2010/main" val="26834206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304D82-6D50-604F-88A9-A9F21C1D1310}" type="slidenum">
              <a:rPr lang="en-US" smtClean="0"/>
              <a:t>7</a:t>
            </a:fld>
            <a:endParaRPr lang="en-US"/>
          </a:p>
        </p:txBody>
      </p:sp>
    </p:spTree>
    <p:extLst>
      <p:ext uri="{BB962C8B-B14F-4D97-AF65-F5344CB8AC3E}">
        <p14:creationId xmlns:p14="http://schemas.microsoft.com/office/powerpoint/2010/main" val="1756146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a:t>
            </a:r>
            <a:r>
              <a:rPr lang="en-US"/>
              <a:t>August, 2017 </a:t>
            </a:r>
            <a:r>
              <a:rPr lang="en-US" baseline="0"/>
              <a:t>CL</a:t>
            </a:r>
            <a:endParaRPr lang="en-US" dirty="0"/>
          </a:p>
        </p:txBody>
      </p:sp>
      <p:sp>
        <p:nvSpPr>
          <p:cNvPr id="4" name="Slide Number Placeholder 3"/>
          <p:cNvSpPr>
            <a:spLocks noGrp="1"/>
          </p:cNvSpPr>
          <p:nvPr>
            <p:ph type="sldNum" sz="quarter" idx="10"/>
          </p:nvPr>
        </p:nvSpPr>
        <p:spPr/>
        <p:txBody>
          <a:bodyPr/>
          <a:lstStyle/>
          <a:p>
            <a:fld id="{83304D82-6D50-604F-88A9-A9F21C1D1310}" type="slidenum">
              <a:rPr lang="en-US" smtClean="0"/>
              <a:t>10</a:t>
            </a:fld>
            <a:endParaRPr lang="en-US"/>
          </a:p>
        </p:txBody>
      </p:sp>
    </p:spTree>
    <p:extLst>
      <p:ext uri="{BB962C8B-B14F-4D97-AF65-F5344CB8AC3E}">
        <p14:creationId xmlns:p14="http://schemas.microsoft.com/office/powerpoint/2010/main" val="34938909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2"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3"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extLst>
      <p:ext uri="{BB962C8B-B14F-4D97-AF65-F5344CB8AC3E}">
        <p14:creationId xmlns:p14="http://schemas.microsoft.com/office/powerpoint/2010/main" val="3323570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36242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52400"/>
            <a:ext cx="5676900" cy="36242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722313" y="3048000"/>
            <a:ext cx="7772400" cy="1362075"/>
          </a:xfrm>
        </p:spPr>
        <p:txBody>
          <a:bodyPr anchor="t"/>
          <a:lstStyle>
            <a:lvl1pPr algn="l">
              <a:defRPr sz="4000" b="1" cap="all">
                <a:effectLst>
                  <a:outerShdw blurRad="50800" dist="38100" dir="2700000" algn="tl" rotWithShape="0">
                    <a:srgbClr val="000000">
                      <a:alpha val="43000"/>
                    </a:srgbClr>
                  </a:outerShdw>
                </a:effectLst>
              </a:defRPr>
            </a:lvl1pPr>
          </a:lstStyle>
          <a:p>
            <a:r>
              <a:rPr lang="en-US" dirty="0"/>
              <a:t>Click to edit Master title style</a:t>
            </a:r>
          </a:p>
        </p:txBody>
      </p:sp>
      <p:sp>
        <p:nvSpPr>
          <p:cNvPr id="5" name="Text Placeholder 2"/>
          <p:cNvSpPr>
            <a:spLocks noGrp="1"/>
          </p:cNvSpPr>
          <p:nvPr>
            <p:ph type="body" idx="1"/>
          </p:nvPr>
        </p:nvSpPr>
        <p:spPr>
          <a:xfrm>
            <a:off x="722313" y="1547813"/>
            <a:ext cx="7772400" cy="1500187"/>
          </a:xfrm>
        </p:spPr>
        <p:txBody>
          <a:bodyPr anchor="b"/>
          <a:lstStyle>
            <a:lvl1pPr marL="0" indent="0">
              <a:buNone/>
              <a:defRPr sz="2000">
                <a:effectLst>
                  <a:outerShdw blurRad="50800" dist="38100" dir="2700000" algn="tl" rotWithShape="0">
                    <a:srgbClr val="000000">
                      <a:alpha val="43000"/>
                    </a:srgbClr>
                  </a:outerShdw>
                </a:effectLst>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16_867-Generic_PowerPoint_Layout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5" y="222697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1" y="4223517"/>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21" y="38123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descr="16_867-Generic_PowerPoint_Layout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48475"/>
          </a:xfrm>
          <a:prstGeom prst="rect">
            <a:avLst/>
          </a:prstGeom>
        </p:spPr>
      </p:pic>
      <p:sp>
        <p:nvSpPr>
          <p:cNvPr id="2" name="Title 1"/>
          <p:cNvSpPr>
            <a:spLocks noGrp="1"/>
          </p:cNvSpPr>
          <p:nvPr>
            <p:ph type="title"/>
          </p:nvPr>
        </p:nvSpPr>
        <p:spPr>
          <a:xfrm>
            <a:off x="685800" y="304800"/>
            <a:ext cx="5029200" cy="1143000"/>
          </a:xfrm>
        </p:spPr>
        <p:txBody>
          <a:bodyPr/>
          <a:lstStyle>
            <a:lvl1pPr>
              <a:defRPr>
                <a:solidFill>
                  <a:schemeClr val="bg1"/>
                </a:solidFill>
              </a:defRPr>
            </a:lvl1pPr>
          </a:lstStyle>
          <a:p>
            <a:r>
              <a:rPr lang="en-US" dirty="0"/>
              <a:t>Click to edit Master title style</a:t>
            </a:r>
          </a:p>
        </p:txBody>
      </p:sp>
      <p:sp>
        <p:nvSpPr>
          <p:cNvPr id="18" name="Text Placeholder 17"/>
          <p:cNvSpPr>
            <a:spLocks noGrp="1"/>
          </p:cNvSpPr>
          <p:nvPr>
            <p:ph type="body" sz="quarter" idx="10"/>
          </p:nvPr>
        </p:nvSpPr>
        <p:spPr>
          <a:xfrm>
            <a:off x="685800" y="1676400"/>
            <a:ext cx="5029200" cy="4191000"/>
          </a:xfrm>
        </p:spPr>
        <p:txBody>
          <a:bodyPr/>
          <a:lstStyle>
            <a:lvl1pPr>
              <a:buClr>
                <a:schemeClr val="bg1"/>
              </a:buCl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Picture Placeholder 2"/>
          <p:cNvSpPr>
            <a:spLocks noGrp="1"/>
          </p:cNvSpPr>
          <p:nvPr>
            <p:ph type="pic" idx="11"/>
          </p:nvPr>
        </p:nvSpPr>
        <p:spPr>
          <a:xfrm rot="21345362">
            <a:off x="6281434" y="2226970"/>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21" name="Picture Placeholder 2"/>
          <p:cNvSpPr>
            <a:spLocks noGrp="1"/>
          </p:cNvSpPr>
          <p:nvPr>
            <p:ph type="pic" idx="12"/>
          </p:nvPr>
        </p:nvSpPr>
        <p:spPr>
          <a:xfrm rot="297885">
            <a:off x="6229620" y="4223516"/>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9" name="Picture Placeholder 2"/>
          <p:cNvSpPr>
            <a:spLocks noGrp="1"/>
          </p:cNvSpPr>
          <p:nvPr>
            <p:ph type="pic" idx="1"/>
          </p:nvPr>
        </p:nvSpPr>
        <p:spPr>
          <a:xfrm rot="207395">
            <a:off x="6146019" y="381231"/>
            <a:ext cx="2587752" cy="1737360"/>
          </a:xfr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76400"/>
            <a:ext cx="3810000" cy="21002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685800" y="1676400"/>
            <a:ext cx="7772400" cy="21002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descr="16_867-Generic_PowerPoint_BLUEfooter.png"/>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0" y="6015037"/>
            <a:ext cx="9144000" cy="842963"/>
          </a:xfrm>
          <a:prstGeom prst="rect">
            <a:avLst/>
          </a:prstGeom>
        </p:spPr>
      </p:pic>
    </p:spTree>
  </p:cSld>
  <p:clrMap bg1="lt1" tx1="dk1" bg2="lt2" tx2="dk2" accent1="accent1" accent2="accent2" accent3="accent3" accent4="accent4" accent5="accent5" accent6="accent6" hlink="hlink" folHlink="folHlink"/>
  <p:sldLayoutIdLst>
    <p:sldLayoutId id="2147483773" r:id="rId1"/>
    <p:sldLayoutId id="2147483759" r:id="rId2"/>
    <p:sldLayoutId id="2147483761" r:id="rId3"/>
    <p:sldLayoutId id="2147483770" r:id="rId4"/>
    <p:sldLayoutId id="2147483772" r:id="rId5"/>
    <p:sldLayoutId id="2147483760"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Lst>
  <p:hf sldNum="0" hdr="0" ftr="0"/>
  <p:txStyles>
    <p:titleStyle>
      <a:lvl1pPr algn="ctr" rtl="0" eaLnBrk="0" fontAlgn="base" hangingPunct="0">
        <a:spcBef>
          <a:spcPct val="0"/>
        </a:spcBef>
        <a:spcAft>
          <a:spcPct val="0"/>
        </a:spcAft>
        <a:defRPr sz="3200" b="1">
          <a:solidFill>
            <a:schemeClr val="tx1"/>
          </a:solidFill>
          <a:latin typeface="+mj-lt"/>
          <a:ea typeface="+mj-ea"/>
          <a:cs typeface="+mj-cs"/>
        </a:defRPr>
      </a:lvl1pPr>
      <a:lvl2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a:solidFill>
            <a:srgbClr val="000000"/>
          </a:solidFill>
          <a:latin typeface="Arial" charset="0"/>
          <a:ea typeface="ＭＳ Ｐゴシック" charset="-128"/>
          <a:cs typeface="ＭＳ Ｐゴシック" charset="-128"/>
        </a:defRPr>
      </a:lvl5pPr>
      <a:lvl6pPr marL="4572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6pPr>
      <a:lvl7pPr marL="9144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7pPr>
      <a:lvl8pPr marL="13716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8pPr>
      <a:lvl9pPr marL="1828800" algn="ctr" rtl="0" fontAlgn="base">
        <a:spcBef>
          <a:spcPct val="0"/>
        </a:spcBef>
        <a:spcAft>
          <a:spcPct val="0"/>
        </a:spcAft>
        <a:defRPr sz="3200" b="1">
          <a:solidFill>
            <a:srgbClr val="000000"/>
          </a:solidFill>
          <a:latin typeface="Arial" charset="0"/>
          <a:ea typeface="ＭＳ Ｐゴシック" charset="-128"/>
          <a:cs typeface="ＭＳ Ｐゴシック" charset="-128"/>
        </a:defRPr>
      </a:lvl9pPr>
    </p:titleStyle>
    <p:bodyStyle>
      <a:lvl1pPr marL="342900" indent="-342900" algn="l" rtl="0" eaLnBrk="0" fontAlgn="base" hangingPunct="0">
        <a:lnSpc>
          <a:spcPct val="140000"/>
        </a:lnSpc>
        <a:spcBef>
          <a:spcPct val="20000"/>
        </a:spcBef>
        <a:spcAft>
          <a:spcPct val="0"/>
        </a:spcAft>
        <a:buClr>
          <a:schemeClr val="accent1"/>
        </a:buClr>
        <a:buSzPct val="90000"/>
        <a:buFont typeface="Webdings" charset="2"/>
        <a:buChar char="&lt;"/>
        <a:defRPr sz="2400">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har char="–"/>
        <a:defRPr sz="2000">
          <a:solidFill>
            <a:schemeClr val="tx1"/>
          </a:solidFill>
          <a:latin typeface="+mn-lt"/>
          <a:ea typeface="+mn-ea"/>
        </a:defRPr>
      </a:lvl2pPr>
      <a:lvl3pPr marL="1143000" indent="-228600" algn="l" rtl="0" eaLnBrk="0" fontAlgn="base" hangingPunct="0">
        <a:lnSpc>
          <a:spcPct val="120000"/>
        </a:lnSpc>
        <a:spcBef>
          <a:spcPct val="20000"/>
        </a:spcBef>
        <a:spcAft>
          <a:spcPct val="0"/>
        </a:spcAft>
        <a:buChar char="•"/>
        <a:defRPr>
          <a:solidFill>
            <a:schemeClr val="tx1"/>
          </a:solidFill>
          <a:latin typeface="+mn-lt"/>
          <a:ea typeface="+mn-ea"/>
        </a:defRPr>
      </a:lvl3pPr>
      <a:lvl4pPr marL="1600200" indent="-228600" algn="l" rtl="0" eaLnBrk="0" fontAlgn="base" hangingPunct="0">
        <a:lnSpc>
          <a:spcPct val="120000"/>
        </a:lnSpc>
        <a:spcBef>
          <a:spcPct val="20000"/>
        </a:spcBef>
        <a:spcAft>
          <a:spcPct val="0"/>
        </a:spcAft>
        <a:buChar char="–"/>
        <a:defRPr sz="1600">
          <a:solidFill>
            <a:schemeClr val="tx1"/>
          </a:solidFill>
          <a:latin typeface="+mn-lt"/>
          <a:ea typeface="+mn-ea"/>
        </a:defRPr>
      </a:lvl4pPr>
      <a:lvl5pPr marL="2057400" indent="-228600" algn="l" rtl="0" eaLnBrk="0" fontAlgn="base" hangingPunct="0">
        <a:lnSpc>
          <a:spcPct val="120000"/>
        </a:lnSpc>
        <a:spcBef>
          <a:spcPct val="20000"/>
        </a:spcBef>
        <a:spcAft>
          <a:spcPct val="0"/>
        </a:spcAft>
        <a:buChar char="»"/>
        <a:defRPr sz="1600">
          <a:solidFill>
            <a:schemeClr val="tx1"/>
          </a:solidFill>
          <a:latin typeface="+mn-lt"/>
          <a:ea typeface="+mn-ea"/>
        </a:defRPr>
      </a:lvl5pPr>
      <a:lvl6pPr marL="2514600" indent="-228600" algn="l" rtl="0" fontAlgn="base">
        <a:lnSpc>
          <a:spcPct val="120000"/>
        </a:lnSpc>
        <a:spcBef>
          <a:spcPct val="20000"/>
        </a:spcBef>
        <a:spcAft>
          <a:spcPct val="0"/>
        </a:spcAft>
        <a:buChar char="»"/>
        <a:defRPr sz="1600">
          <a:solidFill>
            <a:schemeClr val="tx1"/>
          </a:solidFill>
          <a:latin typeface="+mn-lt"/>
          <a:ea typeface="+mn-ea"/>
        </a:defRPr>
      </a:lvl6pPr>
      <a:lvl7pPr marL="2971800" indent="-228600" algn="l" rtl="0" fontAlgn="base">
        <a:lnSpc>
          <a:spcPct val="120000"/>
        </a:lnSpc>
        <a:spcBef>
          <a:spcPct val="20000"/>
        </a:spcBef>
        <a:spcAft>
          <a:spcPct val="0"/>
        </a:spcAft>
        <a:buChar char="»"/>
        <a:defRPr sz="1600">
          <a:solidFill>
            <a:schemeClr val="tx1"/>
          </a:solidFill>
          <a:latin typeface="+mn-lt"/>
          <a:ea typeface="+mn-ea"/>
        </a:defRPr>
      </a:lvl7pPr>
      <a:lvl8pPr marL="3429000" indent="-228600" algn="l" rtl="0" fontAlgn="base">
        <a:lnSpc>
          <a:spcPct val="120000"/>
        </a:lnSpc>
        <a:spcBef>
          <a:spcPct val="20000"/>
        </a:spcBef>
        <a:spcAft>
          <a:spcPct val="0"/>
        </a:spcAft>
        <a:buChar char="»"/>
        <a:defRPr sz="1600">
          <a:solidFill>
            <a:schemeClr val="tx1"/>
          </a:solidFill>
          <a:latin typeface="+mn-lt"/>
          <a:ea typeface="+mn-ea"/>
        </a:defRPr>
      </a:lvl8pPr>
      <a:lvl9pPr marL="3886200" indent="-228600" algn="l" rtl="0" fontAlgn="base">
        <a:lnSpc>
          <a:spcPct val="120000"/>
        </a:lnSpc>
        <a:spcBef>
          <a:spcPct val="20000"/>
        </a:spcBef>
        <a:spcAft>
          <a:spcPct val="0"/>
        </a:spcAft>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travel@csusb.edu"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19200"/>
            <a:ext cx="8839200" cy="2209800"/>
          </a:xfrm>
        </p:spPr>
        <p:txBody>
          <a:bodyPr/>
          <a:lstStyle/>
          <a:p>
            <a:r>
              <a:rPr lang="en-US" sz="4000" dirty="0"/>
              <a:t>Overtime work Hour's meal allowance reimbursement expense report</a:t>
            </a:r>
            <a:endParaRPr lang="en-US" sz="2800" b="0" i="1" dirty="0">
              <a:effectLst/>
              <a:latin typeface="+mn-lt"/>
            </a:endParaRPr>
          </a:p>
        </p:txBody>
      </p:sp>
    </p:spTree>
    <p:extLst>
      <p:ext uri="{BB962C8B-B14F-4D97-AF65-F5344CB8AC3E}">
        <p14:creationId xmlns:p14="http://schemas.microsoft.com/office/powerpoint/2010/main" val="2145779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bwMode="auto">
          <a:xfrm>
            <a:off x="76200" y="731838"/>
            <a:ext cx="8229600" cy="944562"/>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rmAutofit/>
          </a:bodyPr>
          <a:lstStyle/>
          <a:p>
            <a:pPr algn="ctr">
              <a:spcAft>
                <a:spcPts val="600"/>
              </a:spcAft>
            </a:pPr>
            <a:r>
              <a:rPr lang="en-US" sz="3200" b="1" dirty="0">
                <a:solidFill>
                  <a:schemeClr val="tx1"/>
                </a:solidFill>
                <a:effectLst>
                  <a:outerShdw blurRad="38100" dist="38100" dir="2700000" algn="tl">
                    <a:srgbClr val="000000">
                      <a:alpha val="43137"/>
                    </a:srgbClr>
                  </a:outerShdw>
                </a:effectLst>
                <a:latin typeface="+mj-lt"/>
                <a:ea typeface="+mj-ea"/>
                <a:cs typeface="+mj-cs"/>
              </a:rPr>
              <a:t>THANK YOU!</a:t>
            </a:r>
          </a:p>
        </p:txBody>
      </p:sp>
      <p:sp>
        <p:nvSpPr>
          <p:cNvPr id="4" name="Rectangle 3"/>
          <p:cNvSpPr/>
          <p:nvPr/>
        </p:nvSpPr>
        <p:spPr bwMode="auto">
          <a:xfrm>
            <a:off x="609600" y="1676400"/>
            <a:ext cx="8077200" cy="944562"/>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p>
            <a:pPr algn="l">
              <a:lnSpc>
                <a:spcPct val="130000"/>
              </a:lnSpc>
              <a:spcBef>
                <a:spcPct val="20000"/>
              </a:spcBef>
              <a:buClr>
                <a:schemeClr val="accent1"/>
              </a:buClr>
              <a:buSzPct val="90000"/>
            </a:pPr>
            <a:r>
              <a:rPr lang="en-US" sz="1800" b="1" dirty="0">
                <a:solidFill>
                  <a:schemeClr val="tx1"/>
                </a:solidFill>
                <a:effectLst>
                  <a:outerShdw blurRad="38100" dist="38100" dir="2700000" algn="tl">
                    <a:srgbClr val="000000">
                      <a:alpha val="43137"/>
                    </a:srgbClr>
                  </a:outerShdw>
                </a:effectLst>
                <a:latin typeface="+mn-lt"/>
                <a:ea typeface="+mn-ea"/>
                <a:cs typeface="+mn-cs"/>
              </a:rPr>
              <a:t>If further information or assistance is needed, please do not hesitate to contact Accounts Payable/Travel at </a:t>
            </a:r>
            <a:r>
              <a:rPr lang="en-US" sz="1800" b="1" dirty="0">
                <a:solidFill>
                  <a:schemeClr val="tx1"/>
                </a:solidFill>
                <a:effectLst>
                  <a:outerShdw blurRad="38100" dist="38100" dir="2700000" algn="tl">
                    <a:srgbClr val="000000">
                      <a:alpha val="43137"/>
                    </a:srgbClr>
                  </a:outerShdw>
                </a:effectLst>
                <a:latin typeface="+mn-lt"/>
                <a:ea typeface="+mn-ea"/>
                <a:cs typeface="+mn-cs"/>
                <a:hlinkClick r:id="rId3"/>
              </a:rPr>
              <a:t>travel@csusb.edu</a:t>
            </a:r>
            <a:r>
              <a:rPr lang="en-US" sz="1800" b="1" dirty="0">
                <a:solidFill>
                  <a:schemeClr val="tx1"/>
                </a:solidFill>
                <a:effectLst>
                  <a:outerShdw blurRad="38100" dist="38100" dir="2700000" algn="tl">
                    <a:srgbClr val="000000">
                      <a:alpha val="43137"/>
                    </a:srgbClr>
                  </a:outerShdw>
                </a:effectLst>
                <a:latin typeface="+mn-lt"/>
                <a:ea typeface="+mn-ea"/>
                <a:cs typeface="+mn-cs"/>
              </a:rPr>
              <a:t> or 909-537-5155.</a:t>
            </a:r>
          </a:p>
        </p:txBody>
      </p:sp>
    </p:spTree>
    <p:extLst>
      <p:ext uri="{BB962C8B-B14F-4D97-AF65-F5344CB8AC3E}">
        <p14:creationId xmlns:p14="http://schemas.microsoft.com/office/powerpoint/2010/main" val="3067475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514ED5E7-5A8B-4058-8C4F-CC1E6EE5B4DA}"/>
              </a:ext>
            </a:extLst>
          </p:cNvPr>
          <p:cNvSpPr>
            <a:spLocks noGrp="1"/>
          </p:cNvSpPr>
          <p:nvPr>
            <p:ph type="title"/>
          </p:nvPr>
        </p:nvSpPr>
        <p:spPr>
          <a:xfrm>
            <a:off x="152400" y="152401"/>
            <a:ext cx="8839200" cy="1066799"/>
          </a:xfrm>
        </p:spPr>
        <p:style>
          <a:lnRef idx="2">
            <a:schemeClr val="accent2"/>
          </a:lnRef>
          <a:fillRef idx="1">
            <a:schemeClr val="lt1"/>
          </a:fillRef>
          <a:effectRef idx="0">
            <a:schemeClr val="accent2"/>
          </a:effectRef>
          <a:fontRef idx="minor">
            <a:schemeClr val="dk1"/>
          </a:fontRef>
        </p:style>
        <p:txBody>
          <a:bodyPr>
            <a:normAutofit fontScale="90000"/>
          </a:bodyPr>
          <a:lstStyle/>
          <a:p>
            <a:pPr marL="0" indent="0" algn="l">
              <a:buNone/>
            </a:pPr>
            <a:br>
              <a:rPr lang="en-US" sz="18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On the single sign on page, type in your mycoyote ID and password, hit  enter and then either choose </a:t>
            </a:r>
            <a:r>
              <a:rPr lang="en-US" sz="1800" u="sng" dirty="0">
                <a:solidFill>
                  <a:schemeClr val="tx1"/>
                </a:solidFill>
                <a:effectLst>
                  <a:outerShdw blurRad="38100" dist="38100" dir="2700000" algn="tl">
                    <a:srgbClr val="000000">
                      <a:alpha val="43137"/>
                    </a:srgbClr>
                  </a:outerShdw>
                </a:effectLst>
              </a:rPr>
              <a:t>My Employment </a:t>
            </a:r>
            <a:r>
              <a:rPr lang="en-US" sz="1800" dirty="0">
                <a:solidFill>
                  <a:schemeClr val="tx1"/>
                </a:solidFill>
                <a:effectLst>
                  <a:outerShdw blurRad="38100" dist="38100" dir="2700000" algn="tl">
                    <a:srgbClr val="000000">
                      <a:alpha val="43137"/>
                    </a:srgbClr>
                  </a:outerShdw>
                </a:effectLst>
              </a:rPr>
              <a:t>or, </a:t>
            </a:r>
            <a:r>
              <a:rPr lang="en-US" sz="1800" u="sng" dirty="0">
                <a:solidFill>
                  <a:schemeClr val="tx1"/>
                </a:solidFill>
                <a:effectLst>
                  <a:outerShdw blurRad="38100" dist="38100" dir="2700000" algn="tl">
                    <a:srgbClr val="000000">
                      <a:alpha val="43137"/>
                    </a:srgbClr>
                  </a:outerShdw>
                </a:effectLst>
              </a:rPr>
              <a:t>Administrative Systems</a:t>
            </a:r>
            <a:r>
              <a:rPr lang="en-US" sz="1800" dirty="0">
                <a:solidFill>
                  <a:schemeClr val="tx1"/>
                </a:solidFill>
                <a:effectLst>
                  <a:outerShdw blurRad="38100" dist="38100" dir="2700000" algn="tl">
                    <a:srgbClr val="000000">
                      <a:alpha val="43137"/>
                    </a:srgbClr>
                  </a:outerShdw>
                </a:effectLst>
              </a:rPr>
              <a:t> and click  on the Travel and Corporate card Icon  as shown below:</a:t>
            </a:r>
          </a:p>
          <a:p>
            <a:pPr marL="0" indent="0">
              <a:buNone/>
            </a:pPr>
            <a:endParaRPr lang="en-US" sz="1800" dirty="0"/>
          </a:p>
          <a:p>
            <a:pPr marL="0" indent="0">
              <a:buNone/>
            </a:pPr>
            <a:endParaRPr lang="en-US" sz="1800" dirty="0"/>
          </a:p>
        </p:txBody>
      </p:sp>
      <p:pic>
        <p:nvPicPr>
          <p:cNvPr id="3" name="Picture 2">
            <a:extLst>
              <a:ext uri="{FF2B5EF4-FFF2-40B4-BE49-F238E27FC236}">
                <a16:creationId xmlns:a16="http://schemas.microsoft.com/office/drawing/2014/main" id="{6FFC35CB-0EB4-D259-4217-DBCA21705132}"/>
              </a:ext>
            </a:extLst>
          </p:cNvPr>
          <p:cNvPicPr>
            <a:picLocks noChangeAspect="1"/>
          </p:cNvPicPr>
          <p:nvPr/>
        </p:nvPicPr>
        <p:blipFill>
          <a:blip r:embed="rId2"/>
          <a:stretch>
            <a:fillRect/>
          </a:stretch>
        </p:blipFill>
        <p:spPr>
          <a:xfrm>
            <a:off x="5562600" y="3962401"/>
            <a:ext cx="1371600" cy="1219200"/>
          </a:xfrm>
          <a:prstGeom prst="rect">
            <a:avLst/>
          </a:prstGeom>
        </p:spPr>
      </p:pic>
      <p:sp>
        <p:nvSpPr>
          <p:cNvPr id="7" name="Content Placeholder 6">
            <a:extLst>
              <a:ext uri="{FF2B5EF4-FFF2-40B4-BE49-F238E27FC236}">
                <a16:creationId xmlns:a16="http://schemas.microsoft.com/office/drawing/2014/main" id="{96C36839-0732-88E3-19B9-34A23D361638}"/>
              </a:ext>
            </a:extLst>
          </p:cNvPr>
          <p:cNvSpPr>
            <a:spLocks noGrp="1"/>
          </p:cNvSpPr>
          <p:nvPr>
            <p:ph idx="1"/>
          </p:nvPr>
        </p:nvSpPr>
        <p:spPr/>
        <p:txBody>
          <a:bodyPr/>
          <a:lstStyle/>
          <a:p>
            <a:endParaRPr lang="en-US"/>
          </a:p>
        </p:txBody>
      </p:sp>
      <p:pic>
        <p:nvPicPr>
          <p:cNvPr id="9" name="Picture 8">
            <a:extLst>
              <a:ext uri="{FF2B5EF4-FFF2-40B4-BE49-F238E27FC236}">
                <a16:creationId xmlns:a16="http://schemas.microsoft.com/office/drawing/2014/main" id="{AAE3D784-454C-E394-9772-F05773F548B4}"/>
              </a:ext>
            </a:extLst>
          </p:cNvPr>
          <p:cNvPicPr>
            <a:picLocks noChangeAspect="1"/>
          </p:cNvPicPr>
          <p:nvPr/>
        </p:nvPicPr>
        <p:blipFill>
          <a:blip r:embed="rId3"/>
          <a:stretch>
            <a:fillRect/>
          </a:stretch>
        </p:blipFill>
        <p:spPr>
          <a:xfrm>
            <a:off x="152400" y="1295400"/>
            <a:ext cx="8839200" cy="4559911"/>
          </a:xfrm>
          <a:prstGeom prst="rect">
            <a:avLst/>
          </a:prstGeom>
        </p:spPr>
      </p:pic>
    </p:spTree>
    <p:extLst>
      <p:ext uri="{BB962C8B-B14F-4D97-AF65-F5344CB8AC3E}">
        <p14:creationId xmlns:p14="http://schemas.microsoft.com/office/powerpoint/2010/main" val="14993824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5DA0DFA-EBB2-4144-A4CE-EC06BB6D3681}"/>
              </a:ext>
            </a:extLst>
          </p:cNvPr>
          <p:cNvSpPr>
            <a:spLocks noGrp="1"/>
          </p:cNvSpPr>
          <p:nvPr>
            <p:ph type="subTitle" idx="1"/>
          </p:nvPr>
        </p:nvSpPr>
        <p:spPr/>
        <p:txBody>
          <a:bodyPr/>
          <a:lstStyle/>
          <a:p>
            <a:endParaRPr lang="en-US"/>
          </a:p>
        </p:txBody>
      </p:sp>
      <p:pic>
        <p:nvPicPr>
          <p:cNvPr id="6" name="Picture 5">
            <a:extLst>
              <a:ext uri="{FF2B5EF4-FFF2-40B4-BE49-F238E27FC236}">
                <a16:creationId xmlns:a16="http://schemas.microsoft.com/office/drawing/2014/main" id="{F2EF4F65-E427-85E4-8E70-5FF4F4BD4ADB}"/>
              </a:ext>
            </a:extLst>
          </p:cNvPr>
          <p:cNvPicPr>
            <a:picLocks noChangeAspect="1"/>
          </p:cNvPicPr>
          <p:nvPr/>
        </p:nvPicPr>
        <p:blipFill>
          <a:blip r:embed="rId2"/>
          <a:stretch>
            <a:fillRect/>
          </a:stretch>
        </p:blipFill>
        <p:spPr>
          <a:xfrm>
            <a:off x="267419" y="1600200"/>
            <a:ext cx="8800381" cy="4245601"/>
          </a:xfrm>
          <a:prstGeom prst="rect">
            <a:avLst/>
          </a:prstGeom>
        </p:spPr>
      </p:pic>
      <p:sp>
        <p:nvSpPr>
          <p:cNvPr id="7" name="Title 1">
            <a:extLst>
              <a:ext uri="{FF2B5EF4-FFF2-40B4-BE49-F238E27FC236}">
                <a16:creationId xmlns:a16="http://schemas.microsoft.com/office/drawing/2014/main" id="{EDB04D9D-96E7-A7BB-B20F-A3873A7F2AAF}"/>
              </a:ext>
            </a:extLst>
          </p:cNvPr>
          <p:cNvSpPr>
            <a:spLocks noGrp="1"/>
          </p:cNvSpPr>
          <p:nvPr>
            <p:ph type="ctrTitle"/>
          </p:nvPr>
        </p:nvSpPr>
        <p:spPr>
          <a:xfrm>
            <a:off x="267419" y="76200"/>
            <a:ext cx="8800381" cy="1393199"/>
          </a:xfrm>
        </p:spPr>
        <p:style>
          <a:lnRef idx="0">
            <a:schemeClr val="accent1"/>
          </a:lnRef>
          <a:fillRef idx="3">
            <a:schemeClr val="accent1"/>
          </a:fillRef>
          <a:effectRef idx="3">
            <a:schemeClr val="accent1"/>
          </a:effectRef>
          <a:fontRef idx="minor">
            <a:schemeClr val="lt1"/>
          </a:fontRef>
        </p:style>
        <p:txBody>
          <a:bodyPr/>
          <a:lstStyle/>
          <a:p>
            <a:r>
              <a:rPr lang="en-US" sz="2400" dirty="0"/>
              <a:t>To begin the expense report, click on Create, then Start a Report </a:t>
            </a:r>
          </a:p>
        </p:txBody>
      </p:sp>
    </p:spTree>
    <p:extLst>
      <p:ext uri="{BB962C8B-B14F-4D97-AF65-F5344CB8AC3E}">
        <p14:creationId xmlns:p14="http://schemas.microsoft.com/office/powerpoint/2010/main" val="2199307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FEEBC4-BDB1-4028-C9F5-060E1401B9F2}"/>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548E1224-90B5-37F9-B26E-728F289786DB}"/>
              </a:ext>
            </a:extLst>
          </p:cNvPr>
          <p:cNvSpPr>
            <a:spLocks noGrp="1"/>
          </p:cNvSpPr>
          <p:nvPr>
            <p:ph type="subTitle" idx="1"/>
          </p:nvPr>
        </p:nvSpPr>
        <p:spPr/>
        <p:txBody>
          <a:bodyPr/>
          <a:lstStyle/>
          <a:p>
            <a:endParaRPr lang="en-US"/>
          </a:p>
        </p:txBody>
      </p:sp>
      <p:sp>
        <p:nvSpPr>
          <p:cNvPr id="7" name="Title 1">
            <a:extLst>
              <a:ext uri="{FF2B5EF4-FFF2-40B4-BE49-F238E27FC236}">
                <a16:creationId xmlns:a16="http://schemas.microsoft.com/office/drawing/2014/main" id="{CF38CB6F-500F-040C-7CBD-E3C6AE87C23C}"/>
              </a:ext>
            </a:extLst>
          </p:cNvPr>
          <p:cNvSpPr>
            <a:spLocks noGrp="1"/>
          </p:cNvSpPr>
          <p:nvPr>
            <p:ph type="ctrTitle"/>
          </p:nvPr>
        </p:nvSpPr>
        <p:spPr>
          <a:xfrm>
            <a:off x="152401" y="76200"/>
            <a:ext cx="8915400" cy="1393199"/>
          </a:xfrm>
        </p:spPr>
        <p:style>
          <a:lnRef idx="0">
            <a:schemeClr val="accent1"/>
          </a:lnRef>
          <a:fillRef idx="3">
            <a:schemeClr val="accent1"/>
          </a:fillRef>
          <a:effectRef idx="3">
            <a:schemeClr val="accent1"/>
          </a:effectRef>
          <a:fontRef idx="minor">
            <a:schemeClr val="lt1"/>
          </a:fontRef>
        </p:style>
        <p:txBody>
          <a:bodyPr/>
          <a:lstStyle/>
          <a:p>
            <a:r>
              <a:rPr lang="en-US" sz="1600" dirty="0"/>
              <a:t>Select the Business Purpose: 19 Extended Work Hours Meal Allowance </a:t>
            </a:r>
            <a:br>
              <a:rPr lang="en-US" sz="1600" dirty="0"/>
            </a:br>
            <a:r>
              <a:rPr lang="en-US" sz="1600" dirty="0"/>
              <a:t>Select </a:t>
            </a:r>
            <a:r>
              <a:rPr lang="en-US" sz="1600" u="sng" dirty="0"/>
              <a:t>No</a:t>
            </a:r>
            <a:r>
              <a:rPr lang="en-US" sz="1600" dirty="0"/>
              <a:t> for the spouse/significant other attend and use box</a:t>
            </a:r>
            <a:br>
              <a:rPr lang="en-US" sz="1600" dirty="0"/>
            </a:br>
            <a:r>
              <a:rPr lang="en-US" sz="1600" dirty="0"/>
              <a:t>Select </a:t>
            </a:r>
            <a:r>
              <a:rPr lang="en-US" sz="1600" u="sng" dirty="0"/>
              <a:t>No</a:t>
            </a:r>
            <a:r>
              <a:rPr lang="en-US" sz="1600" dirty="0"/>
              <a:t> for the Travel Allowance and click on Create Report  </a:t>
            </a:r>
          </a:p>
        </p:txBody>
      </p:sp>
      <p:pic>
        <p:nvPicPr>
          <p:cNvPr id="4" name="Picture 3">
            <a:extLst>
              <a:ext uri="{FF2B5EF4-FFF2-40B4-BE49-F238E27FC236}">
                <a16:creationId xmlns:a16="http://schemas.microsoft.com/office/drawing/2014/main" id="{A03CEC17-E2F7-B48D-4AE9-A61BDBD307A2}"/>
              </a:ext>
            </a:extLst>
          </p:cNvPr>
          <p:cNvPicPr>
            <a:picLocks noChangeAspect="1"/>
          </p:cNvPicPr>
          <p:nvPr/>
        </p:nvPicPr>
        <p:blipFill>
          <a:blip r:embed="rId2"/>
          <a:stretch>
            <a:fillRect/>
          </a:stretch>
        </p:blipFill>
        <p:spPr>
          <a:xfrm>
            <a:off x="152400" y="1600200"/>
            <a:ext cx="8915400" cy="4419600"/>
          </a:xfrm>
          <a:prstGeom prst="rect">
            <a:avLst/>
          </a:prstGeom>
        </p:spPr>
      </p:pic>
    </p:spTree>
    <p:extLst>
      <p:ext uri="{BB962C8B-B14F-4D97-AF65-F5344CB8AC3E}">
        <p14:creationId xmlns:p14="http://schemas.microsoft.com/office/powerpoint/2010/main" val="14543027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EF505-BEF5-4406-BBDF-E1D7479214C2}"/>
              </a:ext>
            </a:extLst>
          </p:cNvPr>
          <p:cNvSpPr>
            <a:spLocks noGrp="1"/>
          </p:cNvSpPr>
          <p:nvPr>
            <p:ph type="title"/>
          </p:nvPr>
        </p:nvSpPr>
        <p:spPr>
          <a:xfrm>
            <a:off x="216916" y="76201"/>
            <a:ext cx="2821178" cy="2887025"/>
          </a:xfrm>
          <a:ln>
            <a:solidFill>
              <a:srgbClr val="C00000"/>
            </a:solidFill>
          </a:ln>
        </p:spPr>
        <p:txBody>
          <a:bodyPr anchor="ctr">
            <a:normAutofit fontScale="90000"/>
          </a:bodyPr>
          <a:lstStyle/>
          <a:p>
            <a:pPr marL="0" marR="0" algn="l">
              <a:lnSpc>
                <a:spcPct val="90000"/>
              </a:lnSpc>
              <a:spcBef>
                <a:spcPts val="1200"/>
              </a:spcBef>
              <a:spcAft>
                <a:spcPts val="0"/>
              </a:spcAft>
            </a:pPr>
            <a:br>
              <a:rPr lang="en-US" sz="22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br>
            <a:br>
              <a:rPr lang="en-US" sz="27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br>
            <a:r>
              <a:rPr lang="en-US" sz="27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t>Adding Expenses</a:t>
            </a:r>
            <a:br>
              <a:rPr lang="en-US" sz="2200" b="1" kern="0" dirty="0">
                <a:effectLst/>
                <a:latin typeface="Calibri Light" panose="020F0302020204030204" pitchFamily="34" charset="0"/>
                <a:ea typeface="Times New Roman" panose="02020603050405020304" pitchFamily="18" charset="0"/>
                <a:cs typeface="Times New Roman" panose="02020603050405020304" pitchFamily="18" charset="0"/>
              </a:rPr>
            </a:br>
            <a:br>
              <a:rPr lang="en-US" sz="2200" b="1" kern="0" dirty="0">
                <a:effectLst/>
                <a:latin typeface="Calibri Light" panose="020F0302020204030204" pitchFamily="34" charset="0"/>
                <a:ea typeface="Times New Roman" panose="02020603050405020304" pitchFamily="18" charset="0"/>
                <a:cs typeface="Times New Roman" panose="02020603050405020304" pitchFamily="18" charset="0"/>
              </a:rPr>
            </a:br>
            <a:r>
              <a:rPr lang="en-US" sz="1600" b="0" dirty="0">
                <a:effectLst/>
                <a:latin typeface="Calibri" panose="020F0502020204030204" pitchFamily="34" charset="0"/>
                <a:ea typeface="Calibri" panose="020F0502020204030204" pitchFamily="34" charset="0"/>
                <a:cs typeface="Times New Roman" panose="02020603050405020304" pitchFamily="18" charset="0"/>
              </a:rPr>
              <a:t>Once the report is created, click on </a:t>
            </a:r>
            <a:r>
              <a:rPr lang="en-US" sz="1600" b="0"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Add Expense</a:t>
            </a:r>
            <a:r>
              <a:rPr lang="en-US" sz="16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to start adding the overtime meal reimbursement expense type</a:t>
            </a:r>
            <a:br>
              <a:rPr lang="en-US" sz="1600" b="0" dirty="0">
                <a:effectLst/>
                <a:latin typeface="Calibri" panose="020F0502020204030204" pitchFamily="34" charset="0"/>
                <a:ea typeface="Calibri" panose="020F0502020204030204" pitchFamily="34" charset="0"/>
                <a:cs typeface="Times New Roman" panose="02020603050405020304" pitchFamily="18" charset="0"/>
              </a:rPr>
            </a:br>
            <a:br>
              <a:rPr lang="en-US" sz="1600" b="0" dirty="0">
                <a:effectLst/>
                <a:latin typeface="Calibri" panose="020F0502020204030204" pitchFamily="34" charset="0"/>
                <a:ea typeface="Calibri" panose="020F0502020204030204" pitchFamily="34" charset="0"/>
                <a:cs typeface="Times New Roman" panose="02020603050405020304" pitchFamily="18" charset="0"/>
              </a:rPr>
            </a:br>
            <a:r>
              <a:rPr lang="en-US" sz="1600" b="0" dirty="0">
                <a:effectLst/>
                <a:latin typeface="Calibri" panose="020F0502020204030204" pitchFamily="34" charset="0"/>
                <a:ea typeface="Calibri" panose="020F0502020204030204" pitchFamily="34" charset="0"/>
                <a:cs typeface="Times New Roman" panose="02020603050405020304" pitchFamily="18" charset="0"/>
              </a:rPr>
              <a:t>Click on </a:t>
            </a:r>
            <a:r>
              <a:rPr lang="en-US" sz="1600" b="0" u="sng"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Manually Create Expense </a:t>
            </a:r>
            <a:r>
              <a:rPr lang="en-US" sz="1600" b="0" u="sng"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 </a:t>
            </a:r>
            <a:r>
              <a:rPr lang="en-US" sz="1600" b="0" dirty="0">
                <a:latin typeface="Calibri" panose="020F0502020204030204" pitchFamily="34" charset="0"/>
                <a:ea typeface="Calibri" panose="020F0502020204030204" pitchFamily="34" charset="0"/>
                <a:cs typeface="Times New Roman" panose="02020603050405020304" pitchFamily="18" charset="0"/>
              </a:rPr>
              <a:t>and </a:t>
            </a:r>
            <a:r>
              <a:rPr lang="en-US" sz="1600" b="0" dirty="0">
                <a:effectLst/>
                <a:latin typeface="Calibri" panose="020F0502020204030204" pitchFamily="34" charset="0"/>
                <a:ea typeface="Calibri" panose="020F0502020204030204" pitchFamily="34" charset="0"/>
                <a:cs typeface="Times New Roman" panose="02020603050405020304" pitchFamily="18" charset="0"/>
              </a:rPr>
              <a:t>scroll down to select the expense type. You can also search for an expense type, on the yellow highlighted box</a:t>
            </a:r>
            <a:br>
              <a:rPr lang="en-US" sz="22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pic>
        <p:nvPicPr>
          <p:cNvPr id="14" name="Picture 13">
            <a:extLst>
              <a:ext uri="{FF2B5EF4-FFF2-40B4-BE49-F238E27FC236}">
                <a16:creationId xmlns:a16="http://schemas.microsoft.com/office/drawing/2014/main" id="{02EAE224-9815-CCD8-68A8-874FA7049442}"/>
              </a:ext>
            </a:extLst>
          </p:cNvPr>
          <p:cNvPicPr>
            <a:picLocks noChangeAspect="1"/>
          </p:cNvPicPr>
          <p:nvPr/>
        </p:nvPicPr>
        <p:blipFill>
          <a:blip r:embed="rId2"/>
          <a:stretch>
            <a:fillRect/>
          </a:stretch>
        </p:blipFill>
        <p:spPr>
          <a:xfrm>
            <a:off x="3200400" y="70451"/>
            <a:ext cx="5811510" cy="2743200"/>
          </a:xfrm>
          <a:prstGeom prst="rect">
            <a:avLst/>
          </a:prstGeom>
        </p:spPr>
      </p:pic>
      <p:pic>
        <p:nvPicPr>
          <p:cNvPr id="6" name="Picture 5">
            <a:extLst>
              <a:ext uri="{FF2B5EF4-FFF2-40B4-BE49-F238E27FC236}">
                <a16:creationId xmlns:a16="http://schemas.microsoft.com/office/drawing/2014/main" id="{2E5739CE-720D-72B2-14F0-451A4EA42C9A}"/>
              </a:ext>
            </a:extLst>
          </p:cNvPr>
          <p:cNvPicPr>
            <a:picLocks noChangeAspect="1"/>
          </p:cNvPicPr>
          <p:nvPr/>
        </p:nvPicPr>
        <p:blipFill>
          <a:blip r:embed="rId3"/>
          <a:stretch>
            <a:fillRect/>
          </a:stretch>
        </p:blipFill>
        <p:spPr>
          <a:xfrm>
            <a:off x="152400" y="3048000"/>
            <a:ext cx="8859510" cy="2887025"/>
          </a:xfrm>
          <a:prstGeom prst="rect">
            <a:avLst/>
          </a:prstGeom>
        </p:spPr>
      </p:pic>
    </p:spTree>
    <p:extLst>
      <p:ext uri="{BB962C8B-B14F-4D97-AF65-F5344CB8AC3E}">
        <p14:creationId xmlns:p14="http://schemas.microsoft.com/office/powerpoint/2010/main" val="3212163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4A3E3-0061-F129-920A-4281D952B7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89C4BB-AD83-D7DF-2DCE-1429589DF302}"/>
              </a:ext>
            </a:extLst>
          </p:cNvPr>
          <p:cNvSpPr>
            <a:spLocks noGrp="1"/>
          </p:cNvSpPr>
          <p:nvPr>
            <p:ph type="title"/>
          </p:nvPr>
        </p:nvSpPr>
        <p:spPr>
          <a:xfrm>
            <a:off x="165340" y="228600"/>
            <a:ext cx="8763000" cy="1447799"/>
          </a:xfrm>
          <a:ln>
            <a:solidFill>
              <a:srgbClr val="C00000"/>
            </a:solidFill>
          </a:ln>
        </p:spPr>
        <p:txBody>
          <a:bodyPr anchor="ctr">
            <a:normAutofit fontScale="90000"/>
          </a:bodyPr>
          <a:lstStyle/>
          <a:p>
            <a:pPr marL="0" marR="0" algn="l">
              <a:lnSpc>
                <a:spcPct val="90000"/>
              </a:lnSpc>
              <a:spcBef>
                <a:spcPts val="1200"/>
              </a:spcBef>
              <a:spcAft>
                <a:spcPts val="0"/>
              </a:spcAft>
            </a:pPr>
            <a:br>
              <a:rPr lang="en-US" sz="27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br>
            <a:r>
              <a:rPr lang="en-US" sz="2700" b="1" kern="0" dirty="0">
                <a:ln>
                  <a:noFill/>
                </a:ln>
                <a:effectLst>
                  <a:outerShdw blurRad="38100" dist="19050" dir="2700000" algn="tl">
                    <a:schemeClr val="dk1">
                      <a:alpha val="40000"/>
                    </a:schemeClr>
                  </a:outerShdw>
                </a:effectLst>
                <a:latin typeface="Calibri Light" panose="020F0302020204030204" pitchFamily="34" charset="0"/>
                <a:ea typeface="Times New Roman" panose="02020603050405020304" pitchFamily="18" charset="0"/>
                <a:cs typeface="Times New Roman" panose="02020603050405020304" pitchFamily="18" charset="0"/>
              </a:rPr>
              <a:t>Submitting the Report </a:t>
            </a:r>
            <a:br>
              <a:rPr lang="en-US" sz="2200" b="1" kern="0" dirty="0">
                <a:effectLst/>
                <a:latin typeface="Calibri Light" panose="020F0302020204030204" pitchFamily="34" charset="0"/>
                <a:ea typeface="Times New Roman" panose="02020603050405020304" pitchFamily="18" charset="0"/>
                <a:cs typeface="Times New Roman" panose="02020603050405020304" pitchFamily="18" charset="0"/>
              </a:rPr>
            </a:br>
            <a:r>
              <a:rPr lang="en-US" sz="1600" b="0" dirty="0">
                <a:effectLst/>
                <a:latin typeface="Calibri" panose="020F0502020204030204" pitchFamily="34" charset="0"/>
                <a:ea typeface="Calibri" panose="020F0502020204030204" pitchFamily="34" charset="0"/>
                <a:cs typeface="Times New Roman" panose="02020603050405020304" pitchFamily="18" charset="0"/>
              </a:rPr>
              <a:t>Once the expense type – Overtime Meal Reimbursement is saved, click on Submit Report </a:t>
            </a:r>
            <a:br>
              <a:rPr lang="en-US" sz="1600" b="0" dirty="0">
                <a:effectLst/>
                <a:latin typeface="Calibri" panose="020F0502020204030204" pitchFamily="34" charset="0"/>
                <a:ea typeface="Calibri" panose="020F0502020204030204" pitchFamily="34" charset="0"/>
                <a:cs typeface="Times New Roman" panose="02020603050405020304" pitchFamily="18" charset="0"/>
              </a:rPr>
            </a:br>
            <a:br>
              <a:rPr lang="en-US" sz="2200" dirty="0">
                <a:effectLst/>
                <a:latin typeface="Calibri" panose="020F0502020204030204" pitchFamily="34" charset="0"/>
                <a:ea typeface="Calibri" panose="020F0502020204030204" pitchFamily="34" charset="0"/>
                <a:cs typeface="Times New Roman" panose="02020603050405020304" pitchFamily="18" charset="0"/>
              </a:rPr>
            </a:br>
            <a:endParaRPr lang="en-US" sz="2200" dirty="0"/>
          </a:p>
        </p:txBody>
      </p:sp>
      <p:pic>
        <p:nvPicPr>
          <p:cNvPr id="9" name="Picture 8">
            <a:extLst>
              <a:ext uri="{FF2B5EF4-FFF2-40B4-BE49-F238E27FC236}">
                <a16:creationId xmlns:a16="http://schemas.microsoft.com/office/drawing/2014/main" id="{C6AD4FE3-A282-E178-082E-19410A91D8C0}"/>
              </a:ext>
            </a:extLst>
          </p:cNvPr>
          <p:cNvPicPr>
            <a:picLocks noChangeAspect="1"/>
          </p:cNvPicPr>
          <p:nvPr/>
        </p:nvPicPr>
        <p:blipFill>
          <a:blip r:embed="rId2"/>
          <a:stretch>
            <a:fillRect/>
          </a:stretch>
        </p:blipFill>
        <p:spPr>
          <a:xfrm>
            <a:off x="165340" y="1905000"/>
            <a:ext cx="8839200" cy="3733800"/>
          </a:xfrm>
          <a:prstGeom prst="rect">
            <a:avLst/>
          </a:prstGeom>
        </p:spPr>
      </p:pic>
    </p:spTree>
    <p:extLst>
      <p:ext uri="{BB962C8B-B14F-4D97-AF65-F5344CB8AC3E}">
        <p14:creationId xmlns:p14="http://schemas.microsoft.com/office/powerpoint/2010/main" val="562534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F5BD792-4B59-1D6F-C099-8B76CABCE2D0}"/>
              </a:ext>
            </a:extLst>
          </p:cNvPr>
          <p:cNvSpPr>
            <a:spLocks noGrp="1"/>
          </p:cNvSpPr>
          <p:nvPr>
            <p:ph type="title"/>
          </p:nvPr>
        </p:nvSpPr>
        <p:spPr>
          <a:xfrm>
            <a:off x="533400" y="304800"/>
            <a:ext cx="5334000" cy="1143000"/>
          </a:xfrm>
        </p:spPr>
        <p:style>
          <a:lnRef idx="0">
            <a:schemeClr val="accent1"/>
          </a:lnRef>
          <a:fillRef idx="3">
            <a:schemeClr val="accent1"/>
          </a:fillRef>
          <a:effectRef idx="3">
            <a:schemeClr val="accent1"/>
          </a:effectRef>
          <a:fontRef idx="minor">
            <a:schemeClr val="lt1"/>
          </a:fontRef>
        </p:style>
        <p:txBody>
          <a:bodyPr wrap="square" anchor="ctr">
            <a:normAutofit/>
          </a:bodyPr>
          <a:lstStyle/>
          <a:p>
            <a:pPr>
              <a:lnSpc>
                <a:spcPct val="90000"/>
              </a:lnSpc>
            </a:pPr>
            <a:r>
              <a:rPr lang="en-US" sz="2000" dirty="0"/>
              <a:t>Once you click on Submit Report, the following screens will appear </a:t>
            </a:r>
          </a:p>
        </p:txBody>
      </p:sp>
      <p:sp>
        <p:nvSpPr>
          <p:cNvPr id="18" name="Text Placeholder 2">
            <a:extLst>
              <a:ext uri="{FF2B5EF4-FFF2-40B4-BE49-F238E27FC236}">
                <a16:creationId xmlns:a16="http://schemas.microsoft.com/office/drawing/2014/main" id="{CFD5AB05-63DA-1D47-9419-F7E4E831FB12}"/>
              </a:ext>
            </a:extLst>
          </p:cNvPr>
          <p:cNvSpPr>
            <a:spLocks noGrp="1"/>
          </p:cNvSpPr>
          <p:nvPr>
            <p:ph type="body" sz="quarter" idx="10"/>
          </p:nvPr>
        </p:nvSpPr>
        <p:spPr>
          <a:xfrm>
            <a:off x="685800" y="1676400"/>
            <a:ext cx="5029200" cy="4191000"/>
          </a:xfrm>
        </p:spPr>
        <p:txBody>
          <a:bodyPr/>
          <a:lstStyle/>
          <a:p>
            <a:pPr>
              <a:buFont typeface="Wingdings" panose="05000000000000000000" pitchFamily="2" charset="2"/>
              <a:buChar char="q"/>
            </a:pPr>
            <a:r>
              <a:rPr lang="en-US" sz="1600" dirty="0"/>
              <a:t>This screen will show a breakdown of the report totals - </a:t>
            </a:r>
            <a:r>
              <a:rPr lang="en-US" sz="1600" u="sng" dirty="0"/>
              <a:t>Due Employee </a:t>
            </a:r>
            <a:r>
              <a:rPr lang="en-US" sz="1600" dirty="0"/>
              <a:t>is the actual amount of reimbursement to the payee. Click on Submit Report</a:t>
            </a:r>
          </a:p>
          <a:p>
            <a:pPr>
              <a:buFont typeface="Wingdings" panose="05000000000000000000" pitchFamily="2" charset="2"/>
              <a:buChar char="q"/>
            </a:pPr>
            <a:r>
              <a:rPr lang="en-US" sz="1600" dirty="0"/>
              <a:t>This screen shows that Original Paper Receipts are required, and then click on Continue</a:t>
            </a:r>
          </a:p>
          <a:p>
            <a:pPr>
              <a:buFont typeface="Wingdings" panose="05000000000000000000" pitchFamily="2" charset="2"/>
              <a:buChar char="q"/>
            </a:pPr>
            <a:r>
              <a:rPr lang="en-US" sz="1600" dirty="0"/>
              <a:t>The CSUSB Report Certification page appears, click on accept &amp; continue </a:t>
            </a:r>
          </a:p>
        </p:txBody>
      </p:sp>
      <p:pic>
        <p:nvPicPr>
          <p:cNvPr id="26" name="Picture 25">
            <a:extLst>
              <a:ext uri="{FF2B5EF4-FFF2-40B4-BE49-F238E27FC236}">
                <a16:creationId xmlns:a16="http://schemas.microsoft.com/office/drawing/2014/main" id="{6F86097D-1D4F-0036-8603-531CA89DE854}"/>
              </a:ext>
            </a:extLst>
          </p:cNvPr>
          <p:cNvPicPr>
            <a:picLocks noChangeAspect="1"/>
          </p:cNvPicPr>
          <p:nvPr/>
        </p:nvPicPr>
        <p:blipFill>
          <a:blip r:embed="rId3"/>
          <a:stretch>
            <a:fillRect/>
          </a:stretch>
        </p:blipFill>
        <p:spPr>
          <a:xfrm>
            <a:off x="5658829" y="105609"/>
            <a:ext cx="3285473" cy="2606179"/>
          </a:xfrm>
          <a:prstGeom prst="rect">
            <a:avLst/>
          </a:prstGeom>
        </p:spPr>
      </p:pic>
      <p:pic>
        <p:nvPicPr>
          <p:cNvPr id="28" name="Picture 27">
            <a:extLst>
              <a:ext uri="{FF2B5EF4-FFF2-40B4-BE49-F238E27FC236}">
                <a16:creationId xmlns:a16="http://schemas.microsoft.com/office/drawing/2014/main" id="{E81C3259-F14A-A573-E316-48EF77230FCF}"/>
              </a:ext>
            </a:extLst>
          </p:cNvPr>
          <p:cNvPicPr>
            <a:picLocks noChangeAspect="1"/>
          </p:cNvPicPr>
          <p:nvPr/>
        </p:nvPicPr>
        <p:blipFill>
          <a:blip r:embed="rId4"/>
          <a:stretch>
            <a:fillRect/>
          </a:stretch>
        </p:blipFill>
        <p:spPr>
          <a:xfrm>
            <a:off x="5410200" y="2819400"/>
            <a:ext cx="3830572" cy="1593468"/>
          </a:xfrm>
          <a:prstGeom prst="rect">
            <a:avLst/>
          </a:prstGeom>
        </p:spPr>
      </p:pic>
      <p:pic>
        <p:nvPicPr>
          <p:cNvPr id="30" name="Picture 29">
            <a:extLst>
              <a:ext uri="{FF2B5EF4-FFF2-40B4-BE49-F238E27FC236}">
                <a16:creationId xmlns:a16="http://schemas.microsoft.com/office/drawing/2014/main" id="{B40A04CD-C6F2-E70F-1303-2B1695ABB1BB}"/>
              </a:ext>
            </a:extLst>
          </p:cNvPr>
          <p:cNvPicPr>
            <a:picLocks noChangeAspect="1"/>
          </p:cNvPicPr>
          <p:nvPr/>
        </p:nvPicPr>
        <p:blipFill>
          <a:blip r:embed="rId5"/>
          <a:stretch>
            <a:fillRect/>
          </a:stretch>
        </p:blipFill>
        <p:spPr>
          <a:xfrm>
            <a:off x="4853524" y="4520480"/>
            <a:ext cx="4290476" cy="1766667"/>
          </a:xfrm>
          <a:prstGeom prst="rect">
            <a:avLst/>
          </a:prstGeom>
        </p:spPr>
      </p:pic>
    </p:spTree>
    <p:extLst>
      <p:ext uri="{BB962C8B-B14F-4D97-AF65-F5344CB8AC3E}">
        <p14:creationId xmlns:p14="http://schemas.microsoft.com/office/powerpoint/2010/main" val="40413553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DFBA0-D947-08CF-58BA-951A683D69C3}"/>
              </a:ext>
            </a:extLst>
          </p:cNvPr>
          <p:cNvSpPr>
            <a:spLocks noGrp="1"/>
          </p:cNvSpPr>
          <p:nvPr>
            <p:ph type="title"/>
          </p:nvPr>
        </p:nvSpPr>
        <p:spPr>
          <a:xfrm>
            <a:off x="685799" y="304800"/>
            <a:ext cx="8305799" cy="990600"/>
          </a:xfrm>
          <a:ln>
            <a:solidFill>
              <a:srgbClr val="FF0000"/>
            </a:solidFill>
          </a:ln>
        </p:spPr>
        <p:txBody>
          <a:bodyPr wrap="square" anchor="ctr">
            <a:normAutofit fontScale="90000"/>
          </a:bodyPr>
          <a:lstStyle/>
          <a:p>
            <a:r>
              <a:rPr lang="en-US" kern="0" dirty="0"/>
              <a:t>Once you click on continue, the approval Flow will appear </a:t>
            </a:r>
          </a:p>
        </p:txBody>
      </p:sp>
      <p:sp>
        <p:nvSpPr>
          <p:cNvPr id="11" name="Content Placeholder 2">
            <a:extLst>
              <a:ext uri="{FF2B5EF4-FFF2-40B4-BE49-F238E27FC236}">
                <a16:creationId xmlns:a16="http://schemas.microsoft.com/office/drawing/2014/main" id="{A0B64E5A-3D94-0F69-8AB6-93580D2BC5AA}"/>
              </a:ext>
            </a:extLst>
          </p:cNvPr>
          <p:cNvSpPr>
            <a:spLocks noGrp="1"/>
          </p:cNvSpPr>
          <p:nvPr>
            <p:ph sz="half" idx="1"/>
          </p:nvPr>
        </p:nvSpPr>
        <p:spPr>
          <a:xfrm>
            <a:off x="685800" y="1371600"/>
            <a:ext cx="3810000" cy="4648200"/>
          </a:xfrm>
        </p:spPr>
        <p:txBody>
          <a:bodyPr/>
          <a:lstStyle/>
          <a:p>
            <a:r>
              <a:rPr lang="en-US" sz="1200" dirty="0"/>
              <a:t>Concur Audit Service – known as Verify, is an AI tool that checks for </a:t>
            </a:r>
            <a:r>
              <a:rPr lang="en-GB" sz="1200" dirty="0"/>
              <a:t>checks for compliance issues, errors, and policy violations.</a:t>
            </a:r>
            <a:endParaRPr lang="en-US" sz="1200" dirty="0"/>
          </a:p>
          <a:p>
            <a:r>
              <a:rPr lang="en-US" sz="1200" dirty="0"/>
              <a:t>Travel/Supervisor Approval – This is the reports to/manager of the employee and will populate the name </a:t>
            </a:r>
          </a:p>
          <a:p>
            <a:r>
              <a:rPr lang="en-US" sz="1200" dirty="0"/>
              <a:t>Cost object Approval – This is the budget approver of the department. The name will be hidden behind the scenes, but it is the approver that was added to the header</a:t>
            </a:r>
          </a:p>
          <a:p>
            <a:r>
              <a:rPr lang="en-US" sz="1200" dirty="0"/>
              <a:t>Accounts Payable Review – This is the Accounts Payable department. All expense reports are reviewed and approved by accounts payable as the last approver</a:t>
            </a:r>
          </a:p>
        </p:txBody>
      </p:sp>
      <p:pic>
        <p:nvPicPr>
          <p:cNvPr id="4" name="Picture 3">
            <a:extLst>
              <a:ext uri="{FF2B5EF4-FFF2-40B4-BE49-F238E27FC236}">
                <a16:creationId xmlns:a16="http://schemas.microsoft.com/office/drawing/2014/main" id="{F73F3743-A692-EA5B-E8D6-CE625217554E}"/>
              </a:ext>
            </a:extLst>
          </p:cNvPr>
          <p:cNvPicPr>
            <a:picLocks noChangeAspect="1"/>
          </p:cNvPicPr>
          <p:nvPr/>
        </p:nvPicPr>
        <p:blipFill>
          <a:blip r:embed="rId2"/>
          <a:stretch>
            <a:fillRect/>
          </a:stretch>
        </p:blipFill>
        <p:spPr>
          <a:xfrm>
            <a:off x="4572000" y="1669328"/>
            <a:ext cx="4344868" cy="3519343"/>
          </a:xfrm>
          <a:prstGeom prst="rect">
            <a:avLst/>
          </a:prstGeom>
        </p:spPr>
      </p:pic>
    </p:spTree>
    <p:extLst>
      <p:ext uri="{BB962C8B-B14F-4D97-AF65-F5344CB8AC3E}">
        <p14:creationId xmlns:p14="http://schemas.microsoft.com/office/powerpoint/2010/main" val="28326429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E45B371F-63F6-CC8C-7F56-93DA969011AE}"/>
              </a:ext>
            </a:extLst>
          </p:cNvPr>
          <p:cNvSpPr>
            <a:spLocks noGrp="1"/>
          </p:cNvSpPr>
          <p:nvPr>
            <p:ph type="title"/>
          </p:nvPr>
        </p:nvSpPr>
        <p:spPr>
          <a:xfrm>
            <a:off x="152400" y="274638"/>
            <a:ext cx="8534400" cy="639761"/>
          </a:xfrm>
          <a:ln>
            <a:solidFill>
              <a:srgbClr val="FF0000"/>
            </a:solidFill>
          </a:ln>
        </p:spPr>
        <p:txBody>
          <a:bodyPr/>
          <a:lstStyle/>
          <a:p>
            <a:r>
              <a:rPr lang="en-US" sz="1800" dirty="0"/>
              <a:t>Once the Approval flow is reviewed, click on Submit Report – A pop-up will appear as Report submitted  </a:t>
            </a:r>
          </a:p>
        </p:txBody>
      </p:sp>
      <p:sp>
        <p:nvSpPr>
          <p:cNvPr id="19" name="Text Placeholder 2">
            <a:extLst>
              <a:ext uri="{FF2B5EF4-FFF2-40B4-BE49-F238E27FC236}">
                <a16:creationId xmlns:a16="http://schemas.microsoft.com/office/drawing/2014/main" id="{46C74E37-4560-6692-BE9B-BF0DBD5125DB}"/>
              </a:ext>
            </a:extLst>
          </p:cNvPr>
          <p:cNvSpPr>
            <a:spLocks noGrp="1"/>
          </p:cNvSpPr>
          <p:nvPr>
            <p:ph type="body" idx="1"/>
          </p:nvPr>
        </p:nvSpPr>
        <p:spPr>
          <a:xfrm>
            <a:off x="457200" y="1535113"/>
            <a:ext cx="4040188" cy="639762"/>
          </a:xfrm>
        </p:spPr>
        <p:txBody>
          <a:bodyPr/>
          <a:lstStyle/>
          <a:p>
            <a:endParaRPr lang="en-US" dirty="0"/>
          </a:p>
        </p:txBody>
      </p:sp>
      <p:sp>
        <p:nvSpPr>
          <p:cNvPr id="20" name="Text Placeholder 4">
            <a:extLst>
              <a:ext uri="{FF2B5EF4-FFF2-40B4-BE49-F238E27FC236}">
                <a16:creationId xmlns:a16="http://schemas.microsoft.com/office/drawing/2014/main" id="{86C3D0A9-D394-F124-BD92-6F1E94D4290D}"/>
              </a:ext>
            </a:extLst>
          </p:cNvPr>
          <p:cNvSpPr>
            <a:spLocks noGrp="1"/>
          </p:cNvSpPr>
          <p:nvPr>
            <p:ph type="body" sz="quarter" idx="3"/>
          </p:nvPr>
        </p:nvSpPr>
        <p:spPr>
          <a:xfrm>
            <a:off x="4645025" y="1535113"/>
            <a:ext cx="4041775" cy="639762"/>
          </a:xfrm>
        </p:spPr>
        <p:txBody>
          <a:bodyPr/>
          <a:lstStyle/>
          <a:p>
            <a:endParaRPr lang="en-US"/>
          </a:p>
        </p:txBody>
      </p:sp>
      <p:pic>
        <p:nvPicPr>
          <p:cNvPr id="3" name="Picture 2">
            <a:extLst>
              <a:ext uri="{FF2B5EF4-FFF2-40B4-BE49-F238E27FC236}">
                <a16:creationId xmlns:a16="http://schemas.microsoft.com/office/drawing/2014/main" id="{A4EFCF0D-C795-D256-6D54-E242CE3F34DA}"/>
              </a:ext>
            </a:extLst>
          </p:cNvPr>
          <p:cNvPicPr>
            <a:picLocks noChangeAspect="1"/>
          </p:cNvPicPr>
          <p:nvPr/>
        </p:nvPicPr>
        <p:blipFill>
          <a:blip r:embed="rId2"/>
          <a:stretch>
            <a:fillRect/>
          </a:stretch>
        </p:blipFill>
        <p:spPr>
          <a:xfrm>
            <a:off x="304800" y="1114714"/>
            <a:ext cx="5714286" cy="4628571"/>
          </a:xfrm>
          <a:prstGeom prst="rect">
            <a:avLst/>
          </a:prstGeom>
        </p:spPr>
      </p:pic>
      <p:pic>
        <p:nvPicPr>
          <p:cNvPr id="11" name="Picture 10">
            <a:extLst>
              <a:ext uri="{FF2B5EF4-FFF2-40B4-BE49-F238E27FC236}">
                <a16:creationId xmlns:a16="http://schemas.microsoft.com/office/drawing/2014/main" id="{26F4A68F-EAFF-8598-BE43-0FE27B5B3A2D}"/>
              </a:ext>
            </a:extLst>
          </p:cNvPr>
          <p:cNvPicPr>
            <a:picLocks noChangeAspect="1"/>
          </p:cNvPicPr>
          <p:nvPr/>
        </p:nvPicPr>
        <p:blipFill>
          <a:blip r:embed="rId3"/>
          <a:stretch>
            <a:fillRect/>
          </a:stretch>
        </p:blipFill>
        <p:spPr>
          <a:xfrm>
            <a:off x="3962400" y="1447800"/>
            <a:ext cx="4876800" cy="2559752"/>
          </a:xfrm>
          <a:prstGeom prst="rect">
            <a:avLst/>
          </a:prstGeom>
        </p:spPr>
      </p:pic>
    </p:spTree>
    <p:extLst>
      <p:ext uri="{BB962C8B-B14F-4D97-AF65-F5344CB8AC3E}">
        <p14:creationId xmlns:p14="http://schemas.microsoft.com/office/powerpoint/2010/main" val="2384706324"/>
      </p:ext>
    </p:extLst>
  </p:cSld>
  <p:clrMapOvr>
    <a:masterClrMapping/>
  </p:clrMapOvr>
</p:sld>
</file>

<file path=ppt/theme/theme1.xml><?xml version="1.0" encoding="utf-8"?>
<a:theme xmlns:a="http://schemas.openxmlformats.org/drawingml/2006/main" name="Blank Presentation">
  <a:themeElements>
    <a:clrScheme name="CSUSB">
      <a:dk1>
        <a:sysClr val="windowText" lastClr="000000"/>
      </a:dk1>
      <a:lt1>
        <a:sysClr val="window" lastClr="FFFFFF"/>
      </a:lt1>
      <a:dk2>
        <a:srgbClr val="00375F"/>
      </a:dk2>
      <a:lt2>
        <a:srgbClr val="EEECE1"/>
      </a:lt2>
      <a:accent1>
        <a:srgbClr val="0058B3"/>
      </a:accent1>
      <a:accent2>
        <a:srgbClr val="8C0E1E"/>
      </a:accent2>
      <a:accent3>
        <a:srgbClr val="61B035"/>
      </a:accent3>
      <a:accent4>
        <a:srgbClr val="E47C23"/>
      </a:accent4>
      <a:accent5>
        <a:srgbClr val="219ED0"/>
      </a:accent5>
      <a:accent6>
        <a:srgbClr val="006A2F"/>
      </a:accent6>
      <a:hlink>
        <a:srgbClr val="002B8A"/>
      </a:hlink>
      <a:folHlink>
        <a:srgbClr val="00247A"/>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bg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6780</TotalTime>
  <Words>414</Words>
  <Application>Microsoft Office PowerPoint</Application>
  <PresentationFormat>On-screen Show (4:3)</PresentationFormat>
  <Paragraphs>21</Paragraphs>
  <Slides>10</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Webdings</vt:lpstr>
      <vt:lpstr>Wingdings</vt:lpstr>
      <vt:lpstr>Blank Presentation</vt:lpstr>
      <vt:lpstr>Overtime work Hour's meal allowance reimbursement expense report</vt:lpstr>
      <vt:lpstr> On the single sign on page, type in your mycoyote ID and password, hit  enter and then either choose My Employment or, Administrative Systems and click  on the Travel and Corporate card Icon  as shown below:  </vt:lpstr>
      <vt:lpstr>To begin the expense report, click on Create, then Start a Report </vt:lpstr>
      <vt:lpstr>Select the Business Purpose: 19 Extended Work Hours Meal Allowance  Select No for the spouse/significant other attend and use box Select No for the Travel Allowance and click on Create Report  </vt:lpstr>
      <vt:lpstr>  Adding Expenses  Once the report is created, click on Add Expense to start adding the overtime meal reimbursement expense type  Click on Manually Create Expense  and scroll down to select the expense type. You can also search for an expense type, on the yellow highlighted box </vt:lpstr>
      <vt:lpstr> Submitting the Report  Once the expense type – Overtime Meal Reimbursement is saved, click on Submit Report   </vt:lpstr>
      <vt:lpstr>Once you click on Submit Report, the following screens will appear </vt:lpstr>
      <vt:lpstr>Once you click on continue, the approval Flow will appear </vt:lpstr>
      <vt:lpstr>Once the Approval flow is reviewed, click on Submit Report – A pop-up will appear as Report submitted  </vt:lpstr>
      <vt:lpstr>PowerPoint Presentation</vt:lpstr>
    </vt:vector>
  </TitlesOfParts>
  <Company>Public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Public Affairs</dc:creator>
  <cp:lastModifiedBy>Manorama Sinha</cp:lastModifiedBy>
  <cp:revision>401</cp:revision>
  <cp:lastPrinted>2018-01-23T22:52:57Z</cp:lastPrinted>
  <dcterms:created xsi:type="dcterms:W3CDTF">2014-01-06T17:52:42Z</dcterms:created>
  <dcterms:modified xsi:type="dcterms:W3CDTF">2025-11-26T19:25:17Z</dcterms:modified>
</cp:coreProperties>
</file>