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390" r:id="rId2"/>
    <p:sldId id="404" r:id="rId3"/>
    <p:sldId id="405" r:id="rId4"/>
    <p:sldId id="402" r:id="rId5"/>
    <p:sldId id="410" r:id="rId6"/>
    <p:sldId id="411" r:id="rId7"/>
    <p:sldId id="406" r:id="rId8"/>
    <p:sldId id="407" r:id="rId9"/>
    <p:sldId id="408" r:id="rId10"/>
    <p:sldId id="409" r:id="rId11"/>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howGuides="1">
      <p:cViewPr varScale="1">
        <p:scale>
          <a:sx n="111" d="100"/>
          <a:sy n="111" d="100"/>
        </p:scale>
        <p:origin x="1596" y="96"/>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7</a:t>
            </a:fld>
            <a:endParaRPr lang="en-US"/>
          </a:p>
        </p:txBody>
      </p:sp>
    </p:spTree>
    <p:extLst>
      <p:ext uri="{BB962C8B-B14F-4D97-AF65-F5344CB8AC3E}">
        <p14:creationId xmlns:p14="http://schemas.microsoft.com/office/powerpoint/2010/main" val="175614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10</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ravel@csusb.edu"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an amended expense report</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76200" y="731838"/>
            <a:ext cx="8229600" cy="9445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lgn="ctr">
              <a:spcAft>
                <a:spcPts val="600"/>
              </a:spcAft>
            </a:pPr>
            <a:r>
              <a:rPr lang="en-US" sz="3200" b="1" dirty="0">
                <a:solidFill>
                  <a:schemeClr val="tx1"/>
                </a:solidFill>
                <a:effectLst>
                  <a:outerShdw blurRad="38100" dist="38100" dir="2700000" algn="tl">
                    <a:srgbClr val="000000">
                      <a:alpha val="43137"/>
                    </a:srgbClr>
                  </a:outerShdw>
                </a:effectLst>
                <a:latin typeface="+mj-lt"/>
                <a:ea typeface="+mj-ea"/>
                <a:cs typeface="+mj-cs"/>
              </a:rPr>
              <a:t>THANK YOU!</a:t>
            </a:r>
          </a:p>
        </p:txBody>
      </p:sp>
      <p:sp>
        <p:nvSpPr>
          <p:cNvPr id="4" name="Rectangle 3"/>
          <p:cNvSpPr/>
          <p:nvPr/>
        </p:nvSpPr>
        <p:spPr bwMode="auto">
          <a:xfrm>
            <a:off x="609600" y="1676400"/>
            <a:ext cx="8077200" cy="944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algn="l">
              <a:lnSpc>
                <a:spcPct val="130000"/>
              </a:lnSpc>
              <a:spcBef>
                <a:spcPct val="20000"/>
              </a:spcBef>
              <a:buClr>
                <a:schemeClr val="accent1"/>
              </a:buClr>
              <a:buSzPct val="90000"/>
            </a:pPr>
            <a:r>
              <a:rPr lang="en-US" sz="1800" b="1" dirty="0">
                <a:solidFill>
                  <a:schemeClr val="tx1"/>
                </a:solidFill>
                <a:effectLst>
                  <a:outerShdw blurRad="38100" dist="38100" dir="2700000" algn="tl">
                    <a:srgbClr val="000000">
                      <a:alpha val="43137"/>
                    </a:srgbClr>
                  </a:outerShdw>
                </a:effectLst>
                <a:latin typeface="+mn-lt"/>
                <a:ea typeface="+mn-ea"/>
                <a:cs typeface="+mn-cs"/>
              </a:rPr>
              <a:t>If further information or assistance is needed, please do not hesitate to contact Accounts Payable/Travel at </a:t>
            </a:r>
            <a:r>
              <a:rPr lang="en-US" sz="1800" b="1" dirty="0">
                <a:solidFill>
                  <a:schemeClr val="tx1"/>
                </a:solidFill>
                <a:effectLst>
                  <a:outerShdw blurRad="38100" dist="38100" dir="2700000" algn="tl">
                    <a:srgbClr val="000000">
                      <a:alpha val="43137"/>
                    </a:srgbClr>
                  </a:outerShdw>
                </a:effectLst>
                <a:latin typeface="+mn-lt"/>
                <a:ea typeface="+mn-ea"/>
                <a:cs typeface="+mn-cs"/>
                <a:hlinkClick r:id="rId3"/>
              </a:rPr>
              <a:t>travel@csusb.edu</a:t>
            </a:r>
            <a:r>
              <a:rPr lang="en-US" sz="1800" b="1" dirty="0">
                <a:solidFill>
                  <a:schemeClr val="tx1"/>
                </a:solidFill>
                <a:effectLst>
                  <a:outerShdw blurRad="38100" dist="38100" dir="2700000" algn="tl">
                    <a:srgbClr val="000000">
                      <a:alpha val="43137"/>
                    </a:srgbClr>
                  </a:outerShdw>
                </a:effectLst>
                <a:latin typeface="+mn-lt"/>
                <a:ea typeface="+mn-ea"/>
                <a:cs typeface="+mn-cs"/>
              </a:rPr>
              <a:t> or 909-537-5155.</a:t>
            </a:r>
          </a:p>
        </p:txBody>
      </p:sp>
    </p:spTree>
    <p:extLst>
      <p:ext uri="{BB962C8B-B14F-4D97-AF65-F5344CB8AC3E}">
        <p14:creationId xmlns:p14="http://schemas.microsoft.com/office/powerpoint/2010/main" val="1453733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AE3D784-454C-E394-9772-F05773F548B4}"/>
              </a:ext>
            </a:extLst>
          </p:cNvPr>
          <p:cNvPicPr>
            <a:picLocks noChangeAspect="1"/>
          </p:cNvPicPr>
          <p:nvPr/>
        </p:nvPicPr>
        <p:blipFill>
          <a:blip r:embed="rId3"/>
          <a:stretch>
            <a:fillRect/>
          </a:stretch>
        </p:blipFill>
        <p:spPr>
          <a:xfrm>
            <a:off x="152400" y="1295400"/>
            <a:ext cx="8839200" cy="4559911"/>
          </a:xfrm>
          <a:prstGeom prst="rect">
            <a:avLst/>
          </a:prstGeom>
        </p:spPr>
      </p:pic>
    </p:spTree>
    <p:extLst>
      <p:ext uri="{BB962C8B-B14F-4D97-AF65-F5344CB8AC3E}">
        <p14:creationId xmlns:p14="http://schemas.microsoft.com/office/powerpoint/2010/main" val="899414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3BFC07-C00E-5BB9-27E6-FAE907322A20}"/>
              </a:ext>
            </a:extLst>
          </p:cNvPr>
          <p:cNvSpPr>
            <a:spLocks noGrp="1"/>
          </p:cNvSpPr>
          <p:nvPr>
            <p:ph type="title"/>
          </p:nvPr>
        </p:nvSpPr>
        <p:spPr>
          <a:xfrm>
            <a:off x="304799" y="304800"/>
            <a:ext cx="8610599" cy="1143000"/>
          </a:xfrm>
        </p:spPr>
        <p:style>
          <a:lnRef idx="0">
            <a:schemeClr val="accent1"/>
          </a:lnRef>
          <a:fillRef idx="3">
            <a:schemeClr val="accent1"/>
          </a:fillRef>
          <a:effectRef idx="3">
            <a:schemeClr val="accent1"/>
          </a:effectRef>
          <a:fontRef idx="minor">
            <a:schemeClr val="lt1"/>
          </a:fontRef>
        </p:style>
        <p:txBody>
          <a:bodyPr/>
          <a:lstStyle/>
          <a:p>
            <a:r>
              <a:rPr lang="en-US" sz="2400" dirty="0"/>
              <a:t>To begin the expense report, click on Create, then Start a Report </a:t>
            </a:r>
          </a:p>
        </p:txBody>
      </p:sp>
      <p:pic>
        <p:nvPicPr>
          <p:cNvPr id="4" name="Picture 3">
            <a:extLst>
              <a:ext uri="{FF2B5EF4-FFF2-40B4-BE49-F238E27FC236}">
                <a16:creationId xmlns:a16="http://schemas.microsoft.com/office/drawing/2014/main" id="{85786034-1AC1-D45B-BCE7-41B91CA8CA2C}"/>
              </a:ext>
            </a:extLst>
          </p:cNvPr>
          <p:cNvPicPr>
            <a:picLocks noChangeAspect="1"/>
          </p:cNvPicPr>
          <p:nvPr/>
        </p:nvPicPr>
        <p:blipFill>
          <a:blip r:embed="rId2"/>
          <a:stretch>
            <a:fillRect/>
          </a:stretch>
        </p:blipFill>
        <p:spPr>
          <a:xfrm>
            <a:off x="228601" y="1676400"/>
            <a:ext cx="8686798" cy="4240766"/>
          </a:xfrm>
          <a:prstGeom prst="rect">
            <a:avLst/>
          </a:prstGeom>
        </p:spPr>
      </p:pic>
    </p:spTree>
    <p:extLst>
      <p:ext uri="{BB962C8B-B14F-4D97-AF65-F5344CB8AC3E}">
        <p14:creationId xmlns:p14="http://schemas.microsoft.com/office/powerpoint/2010/main" val="28129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9724E5-675E-4A2F-8550-9BB523445E68}"/>
              </a:ext>
            </a:extLst>
          </p:cNvPr>
          <p:cNvSpPr>
            <a:spLocks noGrp="1"/>
          </p:cNvSpPr>
          <p:nvPr>
            <p:ph type="subTitle" idx="1"/>
          </p:nvPr>
        </p:nvSpPr>
        <p:spPr/>
        <p:txBody>
          <a:bodyPr/>
          <a:lstStyle/>
          <a:p>
            <a:endParaRPr lang="en-US" dirty="0"/>
          </a:p>
        </p:txBody>
      </p:sp>
      <p:sp>
        <p:nvSpPr>
          <p:cNvPr id="4" name="Title 1">
            <a:extLst>
              <a:ext uri="{FF2B5EF4-FFF2-40B4-BE49-F238E27FC236}">
                <a16:creationId xmlns:a16="http://schemas.microsoft.com/office/drawing/2014/main" id="{3D2B1198-76E8-4821-917E-1833255280B2}"/>
              </a:ext>
            </a:extLst>
          </p:cNvPr>
          <p:cNvSpPr>
            <a:spLocks noGrp="1"/>
          </p:cNvSpPr>
          <p:nvPr>
            <p:ph type="ctrTitle"/>
          </p:nvPr>
        </p:nvSpPr>
        <p:spPr>
          <a:xfrm>
            <a:off x="76200" y="152399"/>
            <a:ext cx="8991600" cy="1752601"/>
          </a:xfrm>
          <a:ln>
            <a:solidFill>
              <a:srgbClr val="C00000"/>
            </a:solidFill>
          </a:ln>
        </p:spPr>
        <p:txBody>
          <a:bodyPr vert="horz" lIns="91440" tIns="45720" rIns="91440" bIns="45720" rtlCol="0" anchor="ctr">
            <a:normAutofit fontScale="90000"/>
          </a:bodyPr>
          <a:lstStyle/>
          <a:p>
            <a:pPr marL="342900" marR="0" lvl="0" indent="-342900" algn="l" defTabSz="914400">
              <a:lnSpc>
                <a:spcPct val="90000"/>
              </a:lnSpc>
              <a:spcAft>
                <a:spcPts val="0"/>
              </a:spcAft>
            </a:pPr>
            <a:r>
              <a:rPr lang="en-US" sz="1400" b="1" kern="1200" dirty="0">
                <a:ln>
                  <a:noFill/>
                </a:ln>
                <a:effectLst>
                  <a:outerShdw blurRad="38100" dist="19050" dir="2700000" algn="tl">
                    <a:schemeClr val="dk1">
                      <a:alpha val="40000"/>
                    </a:schemeClr>
                  </a:outerShdw>
                </a:effectLst>
                <a:latin typeface="+mj-lt"/>
                <a:ea typeface="+mj-ea"/>
                <a:cs typeface="+mj-cs"/>
              </a:rPr>
              <a:t>                                   </a:t>
            </a:r>
            <a:br>
              <a:rPr lang="en-US" sz="1400" b="1" kern="1200" dirty="0">
                <a:ln>
                  <a:noFill/>
                </a:ln>
                <a:effectLst>
                  <a:outerShdw blurRad="38100" dist="19050" dir="2700000" algn="tl">
                    <a:schemeClr val="dk1">
                      <a:alpha val="40000"/>
                    </a:schemeClr>
                  </a:outerShdw>
                </a:effectLst>
                <a:latin typeface="+mj-lt"/>
                <a:ea typeface="+mj-ea"/>
                <a:cs typeface="+mj-cs"/>
              </a:rPr>
            </a:br>
            <a:r>
              <a:rPr lang="en-US" sz="1800" b="1" kern="1200" dirty="0">
                <a:ln>
                  <a:noFill/>
                </a:ln>
                <a:effectLst>
                  <a:outerShdw blurRad="38100" dist="19050" dir="2700000" algn="tl">
                    <a:schemeClr val="dk1">
                      <a:alpha val="40000"/>
                    </a:schemeClr>
                  </a:outerShdw>
                </a:effectLst>
                <a:latin typeface="+mj-lt"/>
                <a:ea typeface="+mj-ea"/>
                <a:cs typeface="+mj-cs"/>
              </a:rPr>
              <a:t>Report Header </a:t>
            </a:r>
            <a:br>
              <a:rPr lang="en-US" sz="1600" b="1" kern="1200" dirty="0">
                <a:effectLst/>
                <a:latin typeface="+mj-lt"/>
                <a:ea typeface="+mj-ea"/>
                <a:cs typeface="+mj-cs"/>
              </a:rPr>
            </a:br>
            <a:br>
              <a:rPr lang="en-US" sz="1600" b="0" kern="1200" dirty="0">
                <a:effectLst>
                  <a:outerShdw blurRad="38100" dist="38100" dir="2700000" algn="tl">
                    <a:srgbClr val="000000">
                      <a:alpha val="43137"/>
                    </a:srgbClr>
                  </a:outerShdw>
                </a:effectLst>
                <a:latin typeface="+mj-lt"/>
                <a:ea typeface="+mj-ea"/>
                <a:cs typeface="+mj-cs"/>
              </a:rPr>
            </a:br>
            <a:r>
              <a:rPr lang="en-US" sz="1300" b="0" kern="1200" dirty="0">
                <a:effectLst>
                  <a:outerShdw blurRad="38100" dist="38100" dir="2700000" algn="tl">
                    <a:srgbClr val="000000">
                      <a:alpha val="43137"/>
                    </a:srgbClr>
                  </a:outerShdw>
                </a:effectLst>
                <a:latin typeface="+mj-lt"/>
                <a:ea typeface="+mj-ea"/>
                <a:cs typeface="+mj-cs"/>
              </a:rPr>
              <a:t>The Travel Business Purpose must be number </a:t>
            </a:r>
            <a:r>
              <a:rPr lang="en-US" sz="1300" b="0" u="sng" kern="1200" dirty="0">
                <a:solidFill>
                  <a:schemeClr val="accent1"/>
                </a:solidFill>
                <a:effectLst>
                  <a:outerShdw blurRad="38100" dist="38100" dir="2700000" algn="tl">
                    <a:srgbClr val="000000">
                      <a:alpha val="43137"/>
                    </a:srgbClr>
                  </a:outerShdw>
                </a:effectLst>
                <a:latin typeface="+mj-lt"/>
                <a:ea typeface="+mj-ea"/>
                <a:cs typeface="+mj-cs"/>
              </a:rPr>
              <a:t>13. Amended Expense Report</a:t>
            </a:r>
            <a:br>
              <a:rPr lang="en-US" sz="1300" b="0" kern="1200" dirty="0">
                <a:effectLst>
                  <a:outerShdw blurRad="38100" dist="38100" dir="2700000" algn="tl">
                    <a:srgbClr val="000000">
                      <a:alpha val="43137"/>
                    </a:srgbClr>
                  </a:outerShdw>
                </a:effectLst>
                <a:latin typeface="+mj-lt"/>
                <a:ea typeface="+mj-ea"/>
                <a:cs typeface="+mj-cs"/>
              </a:rPr>
            </a:br>
            <a:br>
              <a:rPr lang="en-US" sz="1300" b="0" kern="1200" dirty="0">
                <a:effectLst>
                  <a:outerShdw blurRad="38100" dist="38100" dir="2700000" algn="tl">
                    <a:srgbClr val="000000">
                      <a:alpha val="43137"/>
                    </a:srgbClr>
                  </a:outerShdw>
                </a:effectLst>
                <a:latin typeface="+mj-lt"/>
                <a:ea typeface="+mj-ea"/>
                <a:cs typeface="+mj-cs"/>
              </a:rPr>
            </a:br>
            <a:r>
              <a:rPr lang="en-US" sz="1300" b="0" kern="1200" dirty="0">
                <a:effectLst>
                  <a:outerShdw blurRad="38100" dist="38100" dir="2700000" algn="tl">
                    <a:srgbClr val="000000">
                      <a:alpha val="43137"/>
                    </a:srgbClr>
                  </a:outerShdw>
                </a:effectLst>
              </a:rPr>
              <a:t>Please add the approved request ID to the comment box from the prior trip. All amended expense reports must have the approved request ID; otherwise, the system will restrict from submission of the report </a:t>
            </a:r>
            <a:br>
              <a:rPr lang="en-US" sz="1300" b="0" kern="1200" dirty="0">
                <a:effectLst>
                  <a:outerShdw blurRad="38100" dist="38100" dir="2700000" algn="tl">
                    <a:srgbClr val="000000">
                      <a:alpha val="43137"/>
                    </a:srgbClr>
                  </a:outerShdw>
                </a:effectLst>
              </a:rPr>
            </a:br>
            <a:br>
              <a:rPr lang="en-US" sz="1300" b="0" kern="1200" dirty="0">
                <a:effectLst>
                  <a:outerShdw blurRad="38100" dist="38100" dir="2700000" algn="tl">
                    <a:srgbClr val="000000">
                      <a:alpha val="43137"/>
                    </a:srgbClr>
                  </a:outerShdw>
                </a:effectLst>
              </a:rPr>
            </a:br>
            <a:r>
              <a:rPr lang="en-US" sz="1300" b="0" kern="1200" dirty="0">
                <a:effectLst>
                  <a:outerShdw blurRad="38100" dist="38100" dir="2700000" algn="tl">
                    <a:srgbClr val="000000">
                      <a:alpha val="43137"/>
                    </a:srgbClr>
                  </a:outerShdw>
                </a:effectLst>
              </a:rPr>
              <a:t>Select </a:t>
            </a:r>
            <a:r>
              <a:rPr lang="en-US" sz="1300" b="0" u="sng" kern="1200" dirty="0">
                <a:solidFill>
                  <a:schemeClr val="accent1"/>
                </a:solidFill>
                <a:effectLst>
                  <a:outerShdw blurRad="38100" dist="38100" dir="2700000" algn="tl">
                    <a:srgbClr val="000000">
                      <a:alpha val="43137"/>
                    </a:srgbClr>
                  </a:outerShdw>
                </a:effectLst>
              </a:rPr>
              <a:t>No</a:t>
            </a:r>
            <a:r>
              <a:rPr lang="en-US" sz="1300" b="0" kern="1200" dirty="0">
                <a:effectLst>
                  <a:outerShdw blurRad="38100" dist="38100" dir="2700000" algn="tl">
                    <a:srgbClr val="000000">
                      <a:alpha val="43137"/>
                    </a:srgbClr>
                  </a:outerShdw>
                </a:effectLst>
              </a:rPr>
              <a:t> for Travel Allowance if no meals need to be added </a:t>
            </a:r>
            <a:br>
              <a:rPr lang="en-US" sz="1300" b="0" kern="1200" dirty="0">
                <a:effectLst>
                  <a:outerShdw blurRad="38100" dist="38100" dir="2700000" algn="tl">
                    <a:srgbClr val="000000">
                      <a:alpha val="43137"/>
                    </a:srgbClr>
                  </a:outerShdw>
                </a:effectLst>
                <a:latin typeface="+mj-lt"/>
                <a:ea typeface="+mj-ea"/>
                <a:cs typeface="+mj-cs"/>
              </a:rPr>
            </a:br>
            <a:br>
              <a:rPr lang="en-US" sz="1300" b="0" kern="1200" dirty="0">
                <a:effectLst>
                  <a:outerShdw blurRad="38100" dist="38100" dir="2700000" algn="tl">
                    <a:srgbClr val="000000">
                      <a:alpha val="43137"/>
                    </a:srgbClr>
                  </a:outerShdw>
                </a:effectLst>
                <a:latin typeface="+mj-lt"/>
                <a:ea typeface="+mj-ea"/>
                <a:cs typeface="+mj-cs"/>
              </a:rPr>
            </a:br>
            <a:r>
              <a:rPr lang="en-US" sz="1300" b="0" kern="1200" dirty="0">
                <a:effectLst>
                  <a:outerShdw blurRad="38100" dist="38100" dir="2700000" algn="tl">
                    <a:srgbClr val="000000">
                      <a:alpha val="43137"/>
                    </a:srgbClr>
                  </a:outerShdw>
                </a:effectLst>
                <a:latin typeface="+mj-lt"/>
                <a:ea typeface="+mj-ea"/>
                <a:cs typeface="+mj-cs"/>
              </a:rPr>
              <a:t>Once all the other information has been filled into the Report Header, click on </a:t>
            </a:r>
            <a:r>
              <a:rPr lang="en-US" sz="1300" b="0" kern="1200" dirty="0">
                <a:solidFill>
                  <a:schemeClr val="accent1"/>
                </a:solidFill>
                <a:effectLst>
                  <a:outerShdw blurRad="38100" dist="38100" dir="2700000" algn="tl">
                    <a:srgbClr val="000000">
                      <a:alpha val="43137"/>
                    </a:srgbClr>
                  </a:outerShdw>
                </a:effectLst>
                <a:latin typeface="+mj-lt"/>
                <a:ea typeface="+mj-ea"/>
                <a:cs typeface="+mj-cs"/>
              </a:rPr>
              <a:t>Create Report</a:t>
            </a:r>
            <a:r>
              <a:rPr lang="en-US" sz="1300" b="0" kern="1200" dirty="0">
                <a:solidFill>
                  <a:schemeClr val="accent1"/>
                </a:solidFill>
                <a:effectLst>
                  <a:outerShdw blurRad="38100" dist="38100" dir="2700000" algn="tl">
                    <a:srgbClr val="000000">
                      <a:alpha val="43137"/>
                    </a:srgbClr>
                  </a:outerShdw>
                </a:effectLst>
              </a:rPr>
              <a:t>, </a:t>
            </a:r>
            <a:r>
              <a:rPr lang="en-US" sz="1300" b="0" kern="1200" dirty="0">
                <a:effectLst>
                  <a:outerShdw blurRad="38100" dist="38100" dir="2700000" algn="tl">
                    <a:srgbClr val="000000">
                      <a:alpha val="43137"/>
                    </a:srgbClr>
                  </a:outerShdw>
                </a:effectLst>
              </a:rPr>
              <a:t>available at the bottom corner</a:t>
            </a:r>
            <a:br>
              <a:rPr lang="en-US" sz="1800" kern="1200" dirty="0">
                <a:effectLst>
                  <a:outerShdw blurRad="38100" dist="38100" dir="2700000" algn="tl">
                    <a:srgbClr val="000000">
                      <a:alpha val="43137"/>
                    </a:srgbClr>
                  </a:outerShdw>
                </a:effectLst>
                <a:latin typeface="+mj-lt"/>
                <a:ea typeface="+mj-ea"/>
                <a:cs typeface="+mj-cs"/>
              </a:rPr>
            </a:br>
            <a:endParaRPr lang="en-US" sz="1800" kern="1200" dirty="0">
              <a:effectLst>
                <a:outerShdw blurRad="38100" dist="38100" dir="2700000" algn="tl">
                  <a:srgbClr val="000000">
                    <a:alpha val="43137"/>
                  </a:srgbClr>
                </a:outerShdw>
              </a:effectLst>
              <a:latin typeface="+mj-lt"/>
              <a:ea typeface="+mj-ea"/>
              <a:cs typeface="+mj-cs"/>
            </a:endParaRPr>
          </a:p>
        </p:txBody>
      </p:sp>
      <p:pic>
        <p:nvPicPr>
          <p:cNvPr id="5" name="Picture 4">
            <a:extLst>
              <a:ext uri="{FF2B5EF4-FFF2-40B4-BE49-F238E27FC236}">
                <a16:creationId xmlns:a16="http://schemas.microsoft.com/office/drawing/2014/main" id="{CE4591A8-957D-8A74-9D15-F00283396057}"/>
              </a:ext>
            </a:extLst>
          </p:cNvPr>
          <p:cNvPicPr>
            <a:picLocks noChangeAspect="1"/>
          </p:cNvPicPr>
          <p:nvPr/>
        </p:nvPicPr>
        <p:blipFill>
          <a:blip r:embed="rId2"/>
          <a:stretch>
            <a:fillRect/>
          </a:stretch>
        </p:blipFill>
        <p:spPr>
          <a:xfrm>
            <a:off x="76200" y="2057400"/>
            <a:ext cx="8991600" cy="4114800"/>
          </a:xfrm>
          <a:prstGeom prst="rect">
            <a:avLst/>
          </a:prstGeom>
        </p:spPr>
      </p:pic>
    </p:spTree>
    <p:extLst>
      <p:ext uri="{BB962C8B-B14F-4D97-AF65-F5344CB8AC3E}">
        <p14:creationId xmlns:p14="http://schemas.microsoft.com/office/powerpoint/2010/main" val="240967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45A1A-B29A-057D-F9E4-3669DB04535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2028C2B-33D4-215F-1AE9-9BD23037D56A}"/>
              </a:ext>
            </a:extLst>
          </p:cNvPr>
          <p:cNvSpPr>
            <a:spLocks noGrp="1"/>
          </p:cNvSpPr>
          <p:nvPr>
            <p:ph type="subTitle" idx="1"/>
          </p:nvPr>
        </p:nvSpPr>
        <p:spPr/>
        <p:txBody>
          <a:bodyPr/>
          <a:lstStyle/>
          <a:p>
            <a:endParaRPr lang="en-US" dirty="0"/>
          </a:p>
        </p:txBody>
      </p:sp>
      <p:sp>
        <p:nvSpPr>
          <p:cNvPr id="4" name="Title 1">
            <a:extLst>
              <a:ext uri="{FF2B5EF4-FFF2-40B4-BE49-F238E27FC236}">
                <a16:creationId xmlns:a16="http://schemas.microsoft.com/office/drawing/2014/main" id="{40996BF2-725A-783B-1E1B-3010A26EFB45}"/>
              </a:ext>
            </a:extLst>
          </p:cNvPr>
          <p:cNvSpPr>
            <a:spLocks noGrp="1"/>
          </p:cNvSpPr>
          <p:nvPr>
            <p:ph type="ctrTitle"/>
          </p:nvPr>
        </p:nvSpPr>
        <p:spPr>
          <a:xfrm>
            <a:off x="76200" y="152400"/>
            <a:ext cx="8991600" cy="1524000"/>
          </a:xfrm>
          <a:ln>
            <a:solidFill>
              <a:srgbClr val="C00000"/>
            </a:solidFill>
          </a:ln>
        </p:spPr>
        <p:txBody>
          <a:bodyPr vert="horz" lIns="91440" tIns="45720" rIns="91440" bIns="45720" rtlCol="0" anchor="ctr">
            <a:normAutofit fontScale="90000"/>
          </a:bodyPr>
          <a:lstStyle/>
          <a:p>
            <a:pPr marL="342900" marR="0" lvl="0" indent="-342900" algn="l" defTabSz="914400">
              <a:lnSpc>
                <a:spcPct val="90000"/>
              </a:lnSpc>
              <a:spcAft>
                <a:spcPts val="0"/>
              </a:spcAft>
            </a:pPr>
            <a:r>
              <a:rPr lang="en-US" sz="1400" b="1" kern="1200" dirty="0">
                <a:ln>
                  <a:noFill/>
                </a:ln>
                <a:effectLst>
                  <a:outerShdw blurRad="38100" dist="19050" dir="2700000" algn="tl">
                    <a:schemeClr val="dk1">
                      <a:alpha val="40000"/>
                    </a:schemeClr>
                  </a:outerShdw>
                </a:effectLst>
                <a:latin typeface="+mj-lt"/>
                <a:ea typeface="+mj-ea"/>
                <a:cs typeface="+mj-cs"/>
              </a:rPr>
              <a:t>                                   </a:t>
            </a:r>
            <a:br>
              <a:rPr lang="en-US" sz="1400" b="1" kern="1200" dirty="0">
                <a:ln>
                  <a:noFill/>
                </a:ln>
                <a:effectLst>
                  <a:outerShdw blurRad="38100" dist="19050" dir="2700000" algn="tl">
                    <a:schemeClr val="dk1">
                      <a:alpha val="40000"/>
                    </a:schemeClr>
                  </a:outerShdw>
                </a:effectLst>
                <a:latin typeface="+mj-lt"/>
                <a:ea typeface="+mj-ea"/>
                <a:cs typeface="+mj-cs"/>
              </a:rPr>
            </a:br>
            <a:r>
              <a:rPr lang="en-US" sz="1800" b="1" kern="1200" dirty="0">
                <a:ln>
                  <a:noFill/>
                </a:ln>
                <a:effectLst>
                  <a:outerShdw blurRad="38100" dist="19050" dir="2700000" algn="tl">
                    <a:schemeClr val="dk1">
                      <a:alpha val="40000"/>
                    </a:schemeClr>
                  </a:outerShdw>
                </a:effectLst>
                <a:latin typeface="+mj-lt"/>
                <a:ea typeface="+mj-ea"/>
                <a:cs typeface="+mj-cs"/>
              </a:rPr>
              <a:t>Adding Expenses </a:t>
            </a:r>
            <a:br>
              <a:rPr lang="en-US" sz="1600" b="1" kern="1200" dirty="0">
                <a:effectLst/>
                <a:latin typeface="+mj-lt"/>
                <a:ea typeface="+mj-ea"/>
                <a:cs typeface="+mj-cs"/>
              </a:rPr>
            </a:br>
            <a:br>
              <a:rPr lang="en-US" sz="1600" b="0" kern="1200" dirty="0">
                <a:effectLst>
                  <a:outerShdw blurRad="38100" dist="38100" dir="2700000" algn="tl">
                    <a:srgbClr val="000000">
                      <a:alpha val="43137"/>
                    </a:srgbClr>
                  </a:outerShdw>
                </a:effectLst>
                <a:latin typeface="+mj-lt"/>
                <a:ea typeface="+mj-ea"/>
                <a:cs typeface="+mj-cs"/>
              </a:rPr>
            </a:br>
            <a:r>
              <a:rPr lang="en-US" sz="1300" b="0" kern="1200" dirty="0">
                <a:effectLst>
                  <a:outerShdw blurRad="38100" dist="38100" dir="2700000" algn="tl">
                    <a:srgbClr val="000000">
                      <a:alpha val="43137"/>
                    </a:srgbClr>
                  </a:outerShdw>
                </a:effectLst>
                <a:latin typeface="+mj-lt"/>
                <a:ea typeface="+mj-ea"/>
                <a:cs typeface="+mj-cs"/>
              </a:rPr>
              <a:t>Click on </a:t>
            </a:r>
            <a:r>
              <a:rPr lang="en-US" sz="1300" b="0" kern="1200" dirty="0">
                <a:solidFill>
                  <a:schemeClr val="accent1"/>
                </a:solidFill>
                <a:effectLst>
                  <a:outerShdw blurRad="38100" dist="38100" dir="2700000" algn="tl">
                    <a:srgbClr val="000000">
                      <a:alpha val="43137"/>
                    </a:srgbClr>
                  </a:outerShdw>
                </a:effectLst>
                <a:latin typeface="+mj-lt"/>
                <a:ea typeface="+mj-ea"/>
                <a:cs typeface="+mj-cs"/>
              </a:rPr>
              <a:t>+Add Expense &gt; Either Manually Create Expense or Select from Available Expense </a:t>
            </a:r>
            <a:br>
              <a:rPr lang="en-US" sz="1300" b="0" kern="1200" dirty="0">
                <a:solidFill>
                  <a:schemeClr val="accent1"/>
                </a:solidFill>
                <a:effectLst>
                  <a:outerShdw blurRad="38100" dist="38100" dir="2700000" algn="tl">
                    <a:srgbClr val="000000">
                      <a:alpha val="43137"/>
                    </a:srgbClr>
                  </a:outerShdw>
                </a:effectLst>
                <a:latin typeface="+mj-lt"/>
                <a:ea typeface="+mj-ea"/>
                <a:cs typeface="+mj-cs"/>
              </a:rPr>
            </a:br>
            <a:r>
              <a:rPr lang="en-US" sz="1300" b="0" kern="1200" dirty="0">
                <a:effectLst>
                  <a:outerShdw blurRad="38100" dist="38100" dir="2700000" algn="tl">
                    <a:srgbClr val="000000">
                      <a:alpha val="43137"/>
                    </a:srgbClr>
                  </a:outerShdw>
                </a:effectLst>
              </a:rPr>
              <a:t>Add all the expenses that were missed on the earlier expense report</a:t>
            </a:r>
            <a:br>
              <a:rPr lang="en-US" sz="1300" b="0" kern="1200" dirty="0">
                <a:effectLst>
                  <a:outerShdw blurRad="38100" dist="38100" dir="2700000" algn="tl">
                    <a:srgbClr val="000000">
                      <a:alpha val="43137"/>
                    </a:srgbClr>
                  </a:outerShdw>
                </a:effectLst>
                <a:latin typeface="+mj-lt"/>
                <a:ea typeface="+mj-ea"/>
                <a:cs typeface="+mj-cs"/>
              </a:rPr>
            </a:br>
            <a:br>
              <a:rPr lang="en-US" sz="1300" b="0" kern="1200" dirty="0">
                <a:effectLst>
                  <a:outerShdw blurRad="38100" dist="38100" dir="2700000" algn="tl">
                    <a:srgbClr val="000000">
                      <a:alpha val="43137"/>
                    </a:srgbClr>
                  </a:outerShdw>
                </a:effectLst>
                <a:latin typeface="+mj-lt"/>
                <a:ea typeface="+mj-ea"/>
                <a:cs typeface="+mj-cs"/>
              </a:rPr>
            </a:br>
            <a:br>
              <a:rPr lang="en-US" sz="1300" b="0" kern="1200" dirty="0">
                <a:effectLst>
                  <a:outerShdw blurRad="38100" dist="38100" dir="2700000" algn="tl">
                    <a:srgbClr val="000000">
                      <a:alpha val="43137"/>
                    </a:srgbClr>
                  </a:outerShdw>
                </a:effectLst>
              </a:rPr>
            </a:br>
            <a:br>
              <a:rPr lang="en-US" sz="1800" kern="1200" dirty="0">
                <a:effectLst>
                  <a:outerShdw blurRad="38100" dist="38100" dir="2700000" algn="tl">
                    <a:srgbClr val="000000">
                      <a:alpha val="43137"/>
                    </a:srgbClr>
                  </a:outerShdw>
                </a:effectLst>
                <a:latin typeface="+mj-lt"/>
                <a:ea typeface="+mj-ea"/>
                <a:cs typeface="+mj-cs"/>
              </a:rPr>
            </a:br>
            <a:endParaRPr lang="en-US" sz="1800" kern="1200" dirty="0">
              <a:effectLst>
                <a:outerShdw blurRad="38100" dist="38100" dir="2700000" algn="tl">
                  <a:srgbClr val="000000">
                    <a:alpha val="43137"/>
                  </a:srgbClr>
                </a:outerShdw>
              </a:effectLst>
              <a:latin typeface="+mj-lt"/>
              <a:ea typeface="+mj-ea"/>
              <a:cs typeface="+mj-cs"/>
            </a:endParaRPr>
          </a:p>
        </p:txBody>
      </p:sp>
      <p:pic>
        <p:nvPicPr>
          <p:cNvPr id="6" name="Picture 5">
            <a:extLst>
              <a:ext uri="{FF2B5EF4-FFF2-40B4-BE49-F238E27FC236}">
                <a16:creationId xmlns:a16="http://schemas.microsoft.com/office/drawing/2014/main" id="{A6A7DAD2-28FF-6038-6A2C-7211490E4D6D}"/>
              </a:ext>
            </a:extLst>
          </p:cNvPr>
          <p:cNvPicPr>
            <a:picLocks noChangeAspect="1"/>
          </p:cNvPicPr>
          <p:nvPr/>
        </p:nvPicPr>
        <p:blipFill>
          <a:blip r:embed="rId2"/>
          <a:stretch>
            <a:fillRect/>
          </a:stretch>
        </p:blipFill>
        <p:spPr>
          <a:xfrm>
            <a:off x="76200" y="1905000"/>
            <a:ext cx="8991600" cy="4114800"/>
          </a:xfrm>
          <a:prstGeom prst="rect">
            <a:avLst/>
          </a:prstGeom>
        </p:spPr>
      </p:pic>
      <p:pic>
        <p:nvPicPr>
          <p:cNvPr id="5" name="Picture 4">
            <a:extLst>
              <a:ext uri="{FF2B5EF4-FFF2-40B4-BE49-F238E27FC236}">
                <a16:creationId xmlns:a16="http://schemas.microsoft.com/office/drawing/2014/main" id="{4D1FEE5D-64EF-5AF5-8E33-1F45D3482FDD}"/>
              </a:ext>
            </a:extLst>
          </p:cNvPr>
          <p:cNvPicPr>
            <a:picLocks noChangeAspect="1"/>
          </p:cNvPicPr>
          <p:nvPr/>
        </p:nvPicPr>
        <p:blipFill>
          <a:blip r:embed="rId3"/>
          <a:stretch>
            <a:fillRect/>
          </a:stretch>
        </p:blipFill>
        <p:spPr>
          <a:xfrm>
            <a:off x="228600" y="3429000"/>
            <a:ext cx="5181600" cy="2489032"/>
          </a:xfrm>
          <a:prstGeom prst="rect">
            <a:avLst/>
          </a:prstGeom>
        </p:spPr>
      </p:pic>
    </p:spTree>
    <p:extLst>
      <p:ext uri="{BB962C8B-B14F-4D97-AF65-F5344CB8AC3E}">
        <p14:creationId xmlns:p14="http://schemas.microsoft.com/office/powerpoint/2010/main" val="2155411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B2243-3C5A-1140-0966-72EDB2B50FD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E0CF05E-4187-C667-F761-D277F826033C}"/>
              </a:ext>
            </a:extLst>
          </p:cNvPr>
          <p:cNvSpPr>
            <a:spLocks noGrp="1"/>
          </p:cNvSpPr>
          <p:nvPr>
            <p:ph type="subTitle" idx="1"/>
          </p:nvPr>
        </p:nvSpPr>
        <p:spPr/>
        <p:txBody>
          <a:bodyPr/>
          <a:lstStyle/>
          <a:p>
            <a:endParaRPr lang="en-US" dirty="0"/>
          </a:p>
        </p:txBody>
      </p:sp>
      <p:sp>
        <p:nvSpPr>
          <p:cNvPr id="4" name="Title 1">
            <a:extLst>
              <a:ext uri="{FF2B5EF4-FFF2-40B4-BE49-F238E27FC236}">
                <a16:creationId xmlns:a16="http://schemas.microsoft.com/office/drawing/2014/main" id="{2B847E13-5728-5666-D092-C9CBD9117F9F}"/>
              </a:ext>
            </a:extLst>
          </p:cNvPr>
          <p:cNvSpPr>
            <a:spLocks noGrp="1"/>
          </p:cNvSpPr>
          <p:nvPr>
            <p:ph type="ctrTitle"/>
          </p:nvPr>
        </p:nvSpPr>
        <p:spPr>
          <a:xfrm>
            <a:off x="76200" y="152400"/>
            <a:ext cx="8915400" cy="1399747"/>
          </a:xfrm>
          <a:ln>
            <a:solidFill>
              <a:srgbClr val="C00000"/>
            </a:solidFill>
          </a:ln>
        </p:spPr>
        <p:txBody>
          <a:bodyPr vert="horz" lIns="91440" tIns="45720" rIns="91440" bIns="45720" rtlCol="0" anchor="ctr">
            <a:normAutofit fontScale="90000"/>
          </a:bodyPr>
          <a:lstStyle/>
          <a:p>
            <a:pPr marL="342900" marR="0" lvl="0" indent="-342900" algn="l" defTabSz="914400">
              <a:lnSpc>
                <a:spcPct val="90000"/>
              </a:lnSpc>
              <a:spcAft>
                <a:spcPts val="0"/>
              </a:spcAft>
            </a:pPr>
            <a:r>
              <a:rPr lang="en-US" sz="1400" b="1" kern="1200" dirty="0">
                <a:ln>
                  <a:noFill/>
                </a:ln>
                <a:effectLst>
                  <a:outerShdw blurRad="38100" dist="19050" dir="2700000" algn="tl">
                    <a:schemeClr val="dk1">
                      <a:alpha val="40000"/>
                    </a:schemeClr>
                  </a:outerShdw>
                </a:effectLst>
                <a:latin typeface="+mj-lt"/>
                <a:ea typeface="+mj-ea"/>
                <a:cs typeface="+mj-cs"/>
              </a:rPr>
              <a:t>                                   </a:t>
            </a:r>
            <a:br>
              <a:rPr lang="en-US" sz="1400" b="1" kern="1200" dirty="0">
                <a:ln>
                  <a:noFill/>
                </a:ln>
                <a:effectLst>
                  <a:outerShdw blurRad="38100" dist="19050" dir="2700000" algn="tl">
                    <a:schemeClr val="dk1">
                      <a:alpha val="40000"/>
                    </a:schemeClr>
                  </a:outerShdw>
                </a:effectLst>
                <a:latin typeface="+mj-lt"/>
                <a:ea typeface="+mj-ea"/>
                <a:cs typeface="+mj-cs"/>
              </a:rPr>
            </a:br>
            <a:r>
              <a:rPr lang="en-US" sz="1800" b="1" kern="1200" dirty="0">
                <a:ln>
                  <a:noFill/>
                </a:ln>
                <a:effectLst>
                  <a:outerShdw blurRad="38100" dist="19050" dir="2700000" algn="tl">
                    <a:schemeClr val="dk1">
                      <a:alpha val="40000"/>
                    </a:schemeClr>
                  </a:outerShdw>
                </a:effectLst>
                <a:latin typeface="+mj-lt"/>
                <a:ea typeface="+mj-ea"/>
                <a:cs typeface="+mj-cs"/>
              </a:rPr>
              <a:t>Adding Expenses </a:t>
            </a:r>
            <a:br>
              <a:rPr lang="en-US" sz="1600" b="1" kern="1200" dirty="0">
                <a:effectLst/>
                <a:latin typeface="+mj-lt"/>
                <a:ea typeface="+mj-ea"/>
                <a:cs typeface="+mj-cs"/>
              </a:rPr>
            </a:br>
            <a:br>
              <a:rPr lang="en-US" sz="1600" b="0" kern="1200" dirty="0">
                <a:effectLst>
                  <a:outerShdw blurRad="38100" dist="38100" dir="2700000" algn="tl">
                    <a:srgbClr val="000000">
                      <a:alpha val="43137"/>
                    </a:srgbClr>
                  </a:outerShdw>
                </a:effectLst>
                <a:latin typeface="+mj-lt"/>
                <a:ea typeface="+mj-ea"/>
                <a:cs typeface="+mj-cs"/>
              </a:rPr>
            </a:br>
            <a:r>
              <a:rPr lang="en-US" sz="1300" b="0" kern="1200" dirty="0">
                <a:effectLst>
                  <a:outerShdw blurRad="38100" dist="38100" dir="2700000" algn="tl">
                    <a:srgbClr val="000000">
                      <a:alpha val="43137"/>
                    </a:srgbClr>
                  </a:outerShdw>
                </a:effectLst>
                <a:latin typeface="+mj-lt"/>
                <a:ea typeface="+mj-ea"/>
                <a:cs typeface="+mj-cs"/>
              </a:rPr>
              <a:t>Once all the expenses are added, click on </a:t>
            </a:r>
            <a:r>
              <a:rPr lang="en-US" sz="1300" b="0" kern="1200" dirty="0">
                <a:solidFill>
                  <a:schemeClr val="accent1"/>
                </a:solidFill>
                <a:effectLst>
                  <a:outerShdw blurRad="38100" dist="38100" dir="2700000" algn="tl">
                    <a:srgbClr val="000000">
                      <a:alpha val="43137"/>
                    </a:srgbClr>
                  </a:outerShdw>
                </a:effectLst>
                <a:latin typeface="+mj-lt"/>
                <a:ea typeface="+mj-ea"/>
                <a:cs typeface="+mj-cs"/>
              </a:rPr>
              <a:t>Submit Report</a:t>
            </a:r>
            <a:r>
              <a:rPr lang="en-US" sz="1300" b="0" kern="1200" dirty="0">
                <a:effectLst>
                  <a:outerShdw blurRad="38100" dist="38100" dir="2700000" algn="tl">
                    <a:srgbClr val="000000">
                      <a:alpha val="43137"/>
                    </a:srgbClr>
                  </a:outerShdw>
                </a:effectLst>
                <a:latin typeface="+mj-lt"/>
                <a:ea typeface="+mj-ea"/>
                <a:cs typeface="+mj-cs"/>
              </a:rPr>
              <a:t>, available in the right-hand corner </a:t>
            </a:r>
            <a:br>
              <a:rPr lang="en-US" sz="1300" b="0" kern="1200" dirty="0">
                <a:effectLst>
                  <a:outerShdw blurRad="38100" dist="38100" dir="2700000" algn="tl">
                    <a:srgbClr val="000000">
                      <a:alpha val="43137"/>
                    </a:srgbClr>
                  </a:outerShdw>
                </a:effectLst>
                <a:latin typeface="+mj-lt"/>
                <a:ea typeface="+mj-ea"/>
                <a:cs typeface="+mj-cs"/>
              </a:rPr>
            </a:br>
            <a:br>
              <a:rPr lang="en-US" sz="1300" b="0" kern="1200" dirty="0">
                <a:effectLst>
                  <a:outerShdw blurRad="38100" dist="38100" dir="2700000" algn="tl">
                    <a:srgbClr val="000000">
                      <a:alpha val="43137"/>
                    </a:srgbClr>
                  </a:outerShdw>
                </a:effectLst>
                <a:latin typeface="+mj-lt"/>
                <a:ea typeface="+mj-ea"/>
                <a:cs typeface="+mj-cs"/>
              </a:rPr>
            </a:br>
            <a:br>
              <a:rPr lang="en-US" sz="1300" b="0" kern="1200" dirty="0">
                <a:effectLst>
                  <a:outerShdw blurRad="38100" dist="38100" dir="2700000" algn="tl">
                    <a:srgbClr val="000000">
                      <a:alpha val="43137"/>
                    </a:srgbClr>
                  </a:outerShdw>
                </a:effectLst>
              </a:rPr>
            </a:br>
            <a:br>
              <a:rPr lang="en-US" sz="1800" kern="1200" dirty="0">
                <a:effectLst>
                  <a:outerShdw blurRad="38100" dist="38100" dir="2700000" algn="tl">
                    <a:srgbClr val="000000">
                      <a:alpha val="43137"/>
                    </a:srgbClr>
                  </a:outerShdw>
                </a:effectLst>
                <a:latin typeface="+mj-lt"/>
                <a:ea typeface="+mj-ea"/>
                <a:cs typeface="+mj-cs"/>
              </a:rPr>
            </a:br>
            <a:endParaRPr lang="en-US" sz="1800" kern="1200" dirty="0">
              <a:effectLst>
                <a:outerShdw blurRad="38100" dist="38100" dir="2700000" algn="tl">
                  <a:srgbClr val="000000">
                    <a:alpha val="43137"/>
                  </a:srgbClr>
                </a:outerShdw>
              </a:effectLst>
              <a:latin typeface="+mj-lt"/>
              <a:ea typeface="+mj-ea"/>
              <a:cs typeface="+mj-cs"/>
            </a:endParaRPr>
          </a:p>
        </p:txBody>
      </p:sp>
      <p:pic>
        <p:nvPicPr>
          <p:cNvPr id="9" name="Picture 8">
            <a:extLst>
              <a:ext uri="{FF2B5EF4-FFF2-40B4-BE49-F238E27FC236}">
                <a16:creationId xmlns:a16="http://schemas.microsoft.com/office/drawing/2014/main" id="{1D4A84D9-3E18-245D-B7BF-BC552BB58CEE}"/>
              </a:ext>
            </a:extLst>
          </p:cNvPr>
          <p:cNvPicPr>
            <a:picLocks noChangeAspect="1"/>
          </p:cNvPicPr>
          <p:nvPr/>
        </p:nvPicPr>
        <p:blipFill>
          <a:blip r:embed="rId2"/>
          <a:stretch>
            <a:fillRect/>
          </a:stretch>
        </p:blipFill>
        <p:spPr>
          <a:xfrm>
            <a:off x="76200" y="1752601"/>
            <a:ext cx="8915400" cy="4114799"/>
          </a:xfrm>
          <a:prstGeom prst="rect">
            <a:avLst/>
          </a:prstGeom>
        </p:spPr>
      </p:pic>
    </p:spTree>
    <p:extLst>
      <p:ext uri="{BB962C8B-B14F-4D97-AF65-F5344CB8AC3E}">
        <p14:creationId xmlns:p14="http://schemas.microsoft.com/office/powerpoint/2010/main" val="1325445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5BD792-4B59-1D6F-C099-8B76CABCE2D0}"/>
              </a:ext>
            </a:extLst>
          </p:cNvPr>
          <p:cNvSpPr>
            <a:spLocks noGrp="1"/>
          </p:cNvSpPr>
          <p:nvPr>
            <p:ph type="title"/>
          </p:nvPr>
        </p:nvSpPr>
        <p:spPr>
          <a:xfrm>
            <a:off x="533400" y="304800"/>
            <a:ext cx="53340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pPr>
              <a:lnSpc>
                <a:spcPct val="90000"/>
              </a:lnSpc>
            </a:pPr>
            <a:r>
              <a:rPr lang="en-US" sz="2000" dirty="0"/>
              <a:t>Once you click on Submit Report, the following screens will appear </a:t>
            </a:r>
          </a:p>
        </p:txBody>
      </p:sp>
      <p:sp>
        <p:nvSpPr>
          <p:cNvPr id="18" name="Text Placeholder 2">
            <a:extLst>
              <a:ext uri="{FF2B5EF4-FFF2-40B4-BE49-F238E27FC236}">
                <a16:creationId xmlns:a16="http://schemas.microsoft.com/office/drawing/2014/main" id="{CFD5AB05-63DA-1D47-9419-F7E4E831FB12}"/>
              </a:ext>
            </a:extLst>
          </p:cNvPr>
          <p:cNvSpPr>
            <a:spLocks noGrp="1"/>
          </p:cNvSpPr>
          <p:nvPr>
            <p:ph type="body" sz="quarter" idx="10"/>
          </p:nvPr>
        </p:nvSpPr>
        <p:spPr>
          <a:xfrm>
            <a:off x="685800" y="1676400"/>
            <a:ext cx="5029200" cy="4191000"/>
          </a:xfrm>
        </p:spPr>
        <p:txBody>
          <a:bodyPr/>
          <a:lstStyle/>
          <a:p>
            <a:pPr>
              <a:buFont typeface="Wingdings" panose="05000000000000000000" pitchFamily="2" charset="2"/>
              <a:buChar char="q"/>
            </a:pPr>
            <a:r>
              <a:rPr lang="en-US" sz="1600" dirty="0"/>
              <a:t>This screen will show a breakdown of the report totals - </a:t>
            </a:r>
            <a:r>
              <a:rPr lang="en-US" sz="1600" u="sng" dirty="0"/>
              <a:t>Due Employee </a:t>
            </a:r>
            <a:r>
              <a:rPr lang="en-US" sz="1600" dirty="0"/>
              <a:t>is the actual amount of reimbursement to the payee. Click on Submit Report</a:t>
            </a:r>
          </a:p>
          <a:p>
            <a:pPr>
              <a:buFont typeface="Wingdings" panose="05000000000000000000" pitchFamily="2" charset="2"/>
              <a:buChar char="q"/>
            </a:pPr>
            <a:r>
              <a:rPr lang="en-US" sz="1600" dirty="0"/>
              <a:t>This screen shows that Original Paper Receipts are required, and then click on Continue</a:t>
            </a:r>
          </a:p>
          <a:p>
            <a:pPr>
              <a:buFont typeface="Wingdings" panose="05000000000000000000" pitchFamily="2" charset="2"/>
              <a:buChar char="q"/>
            </a:pPr>
            <a:r>
              <a:rPr lang="en-US" sz="1600" dirty="0"/>
              <a:t>The CSUSB Report Certification page appears, click on accept &amp; continue </a:t>
            </a:r>
          </a:p>
        </p:txBody>
      </p:sp>
      <p:pic>
        <p:nvPicPr>
          <p:cNvPr id="26" name="Picture 25">
            <a:extLst>
              <a:ext uri="{FF2B5EF4-FFF2-40B4-BE49-F238E27FC236}">
                <a16:creationId xmlns:a16="http://schemas.microsoft.com/office/drawing/2014/main" id="{6F86097D-1D4F-0036-8603-531CA89DE854}"/>
              </a:ext>
            </a:extLst>
          </p:cNvPr>
          <p:cNvPicPr>
            <a:picLocks noChangeAspect="1"/>
          </p:cNvPicPr>
          <p:nvPr/>
        </p:nvPicPr>
        <p:blipFill>
          <a:blip r:embed="rId3"/>
          <a:stretch>
            <a:fillRect/>
          </a:stretch>
        </p:blipFill>
        <p:spPr>
          <a:xfrm>
            <a:off x="5658829" y="105609"/>
            <a:ext cx="3285473" cy="2606179"/>
          </a:xfrm>
          <a:prstGeom prst="rect">
            <a:avLst/>
          </a:prstGeom>
        </p:spPr>
      </p:pic>
      <p:pic>
        <p:nvPicPr>
          <p:cNvPr id="28" name="Picture 27">
            <a:extLst>
              <a:ext uri="{FF2B5EF4-FFF2-40B4-BE49-F238E27FC236}">
                <a16:creationId xmlns:a16="http://schemas.microsoft.com/office/drawing/2014/main" id="{E81C3259-F14A-A573-E316-48EF77230FCF}"/>
              </a:ext>
            </a:extLst>
          </p:cNvPr>
          <p:cNvPicPr>
            <a:picLocks noChangeAspect="1"/>
          </p:cNvPicPr>
          <p:nvPr/>
        </p:nvPicPr>
        <p:blipFill>
          <a:blip r:embed="rId4"/>
          <a:stretch>
            <a:fillRect/>
          </a:stretch>
        </p:blipFill>
        <p:spPr>
          <a:xfrm>
            <a:off x="5410200" y="2819400"/>
            <a:ext cx="3830572" cy="1593468"/>
          </a:xfrm>
          <a:prstGeom prst="rect">
            <a:avLst/>
          </a:prstGeom>
        </p:spPr>
      </p:pic>
      <p:pic>
        <p:nvPicPr>
          <p:cNvPr id="30" name="Picture 29">
            <a:extLst>
              <a:ext uri="{FF2B5EF4-FFF2-40B4-BE49-F238E27FC236}">
                <a16:creationId xmlns:a16="http://schemas.microsoft.com/office/drawing/2014/main" id="{B40A04CD-C6F2-E70F-1303-2B1695ABB1BB}"/>
              </a:ext>
            </a:extLst>
          </p:cNvPr>
          <p:cNvPicPr>
            <a:picLocks noChangeAspect="1"/>
          </p:cNvPicPr>
          <p:nvPr/>
        </p:nvPicPr>
        <p:blipFill>
          <a:blip r:embed="rId5"/>
          <a:stretch>
            <a:fillRect/>
          </a:stretch>
        </p:blipFill>
        <p:spPr>
          <a:xfrm>
            <a:off x="4853524" y="4520480"/>
            <a:ext cx="4290476" cy="1766667"/>
          </a:xfrm>
          <a:prstGeom prst="rect">
            <a:avLst/>
          </a:prstGeom>
        </p:spPr>
      </p:pic>
    </p:spTree>
    <p:extLst>
      <p:ext uri="{BB962C8B-B14F-4D97-AF65-F5344CB8AC3E}">
        <p14:creationId xmlns:p14="http://schemas.microsoft.com/office/powerpoint/2010/main" val="1839262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FBA0-D947-08CF-58BA-951A683D69C3}"/>
              </a:ext>
            </a:extLst>
          </p:cNvPr>
          <p:cNvSpPr>
            <a:spLocks noGrp="1"/>
          </p:cNvSpPr>
          <p:nvPr>
            <p:ph type="title"/>
          </p:nvPr>
        </p:nvSpPr>
        <p:spPr>
          <a:xfrm>
            <a:off x="685799" y="304800"/>
            <a:ext cx="8305799" cy="990600"/>
          </a:xfrm>
          <a:ln>
            <a:solidFill>
              <a:srgbClr val="FF0000"/>
            </a:solidFill>
          </a:ln>
        </p:spPr>
        <p:txBody>
          <a:bodyPr wrap="square" anchor="ctr">
            <a:normAutofit fontScale="90000"/>
          </a:bodyPr>
          <a:lstStyle/>
          <a:p>
            <a:r>
              <a:rPr lang="en-US" kern="0" dirty="0"/>
              <a:t>Once you click on continue, the approval Flow will appear </a:t>
            </a:r>
          </a:p>
        </p:txBody>
      </p:sp>
      <p:sp>
        <p:nvSpPr>
          <p:cNvPr id="11" name="Content Placeholder 2">
            <a:extLst>
              <a:ext uri="{FF2B5EF4-FFF2-40B4-BE49-F238E27FC236}">
                <a16:creationId xmlns:a16="http://schemas.microsoft.com/office/drawing/2014/main" id="{A0B64E5A-3D94-0F69-8AB6-93580D2BC5AA}"/>
              </a:ext>
            </a:extLst>
          </p:cNvPr>
          <p:cNvSpPr>
            <a:spLocks noGrp="1"/>
          </p:cNvSpPr>
          <p:nvPr>
            <p:ph sz="half" idx="1"/>
          </p:nvPr>
        </p:nvSpPr>
        <p:spPr>
          <a:xfrm>
            <a:off x="685800" y="1371600"/>
            <a:ext cx="3810000" cy="4648200"/>
          </a:xfrm>
        </p:spPr>
        <p:txBody>
          <a:bodyPr/>
          <a:lstStyle/>
          <a:p>
            <a:r>
              <a:rPr lang="en-US" sz="1200" dirty="0"/>
              <a:t>Concur Audit Service – known as Verify, is an AI tool that checks for </a:t>
            </a:r>
            <a:r>
              <a:rPr lang="en-GB" sz="1200" dirty="0"/>
              <a:t>checks for compliance issues, errors, and policy violations.</a:t>
            </a:r>
            <a:endParaRPr lang="en-US" sz="1200" dirty="0"/>
          </a:p>
          <a:p>
            <a:r>
              <a:rPr lang="en-US" sz="1200" dirty="0"/>
              <a:t>Travel/Supervisor Approval – This is the reports to/manager of the employee and will populate the name </a:t>
            </a:r>
          </a:p>
          <a:p>
            <a:r>
              <a:rPr lang="en-US" sz="1200" dirty="0"/>
              <a:t>Cost object Approval – This is the budget approver of the department. The name will be hidden behind the scenes, but it is the approver that was added to the header</a:t>
            </a:r>
          </a:p>
          <a:p>
            <a:r>
              <a:rPr lang="en-US" sz="1200" dirty="0"/>
              <a:t>Accounts Payable Review – This is the Accounts Payable department. All expense reports are reviewed and approved by accounts payable as the last approver</a:t>
            </a:r>
          </a:p>
        </p:txBody>
      </p:sp>
      <p:pic>
        <p:nvPicPr>
          <p:cNvPr id="4" name="Picture 3">
            <a:extLst>
              <a:ext uri="{FF2B5EF4-FFF2-40B4-BE49-F238E27FC236}">
                <a16:creationId xmlns:a16="http://schemas.microsoft.com/office/drawing/2014/main" id="{F73F3743-A692-EA5B-E8D6-CE625217554E}"/>
              </a:ext>
            </a:extLst>
          </p:cNvPr>
          <p:cNvPicPr>
            <a:picLocks noChangeAspect="1"/>
          </p:cNvPicPr>
          <p:nvPr/>
        </p:nvPicPr>
        <p:blipFill>
          <a:blip r:embed="rId2"/>
          <a:stretch>
            <a:fillRect/>
          </a:stretch>
        </p:blipFill>
        <p:spPr>
          <a:xfrm>
            <a:off x="4572000" y="1669328"/>
            <a:ext cx="4344868" cy="3519343"/>
          </a:xfrm>
          <a:prstGeom prst="rect">
            <a:avLst/>
          </a:prstGeom>
        </p:spPr>
      </p:pic>
    </p:spTree>
    <p:extLst>
      <p:ext uri="{BB962C8B-B14F-4D97-AF65-F5344CB8AC3E}">
        <p14:creationId xmlns:p14="http://schemas.microsoft.com/office/powerpoint/2010/main" val="283264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45B371F-63F6-CC8C-7F56-93DA969011AE}"/>
              </a:ext>
            </a:extLst>
          </p:cNvPr>
          <p:cNvSpPr>
            <a:spLocks noGrp="1"/>
          </p:cNvSpPr>
          <p:nvPr>
            <p:ph type="title"/>
          </p:nvPr>
        </p:nvSpPr>
        <p:spPr>
          <a:xfrm>
            <a:off x="152400" y="274638"/>
            <a:ext cx="8534400" cy="639761"/>
          </a:xfrm>
          <a:ln>
            <a:solidFill>
              <a:srgbClr val="FF0000"/>
            </a:solidFill>
          </a:ln>
        </p:spPr>
        <p:txBody>
          <a:bodyPr/>
          <a:lstStyle/>
          <a:p>
            <a:r>
              <a:rPr lang="en-US" sz="1800" dirty="0"/>
              <a:t>Once the Approval flow is reviewed, click on Submit Report – A pop-up will appear as Report submitted  </a:t>
            </a:r>
          </a:p>
        </p:txBody>
      </p:sp>
      <p:sp>
        <p:nvSpPr>
          <p:cNvPr id="19" name="Text Placeholder 2">
            <a:extLst>
              <a:ext uri="{FF2B5EF4-FFF2-40B4-BE49-F238E27FC236}">
                <a16:creationId xmlns:a16="http://schemas.microsoft.com/office/drawing/2014/main" id="{46C74E37-4560-6692-BE9B-BF0DBD5125DB}"/>
              </a:ext>
            </a:extLst>
          </p:cNvPr>
          <p:cNvSpPr>
            <a:spLocks noGrp="1"/>
          </p:cNvSpPr>
          <p:nvPr>
            <p:ph type="body" idx="1"/>
          </p:nvPr>
        </p:nvSpPr>
        <p:spPr>
          <a:xfrm>
            <a:off x="457200" y="1535113"/>
            <a:ext cx="4040188" cy="639762"/>
          </a:xfrm>
        </p:spPr>
        <p:txBody>
          <a:bodyPr/>
          <a:lstStyle/>
          <a:p>
            <a:endParaRPr lang="en-US" dirty="0"/>
          </a:p>
        </p:txBody>
      </p:sp>
      <p:sp>
        <p:nvSpPr>
          <p:cNvPr id="20" name="Text Placeholder 4">
            <a:extLst>
              <a:ext uri="{FF2B5EF4-FFF2-40B4-BE49-F238E27FC236}">
                <a16:creationId xmlns:a16="http://schemas.microsoft.com/office/drawing/2014/main" id="{86C3D0A9-D394-F124-BD92-6F1E94D4290D}"/>
              </a:ext>
            </a:extLst>
          </p:cNvPr>
          <p:cNvSpPr>
            <a:spLocks noGrp="1"/>
          </p:cNvSpPr>
          <p:nvPr>
            <p:ph type="body" sz="quarter" idx="3"/>
          </p:nvPr>
        </p:nvSpPr>
        <p:spPr>
          <a:xfrm>
            <a:off x="4645025" y="1535113"/>
            <a:ext cx="4041775" cy="639762"/>
          </a:xfrm>
        </p:spPr>
        <p:txBody>
          <a:bodyPr/>
          <a:lstStyle/>
          <a:p>
            <a:endParaRPr lang="en-US"/>
          </a:p>
        </p:txBody>
      </p:sp>
      <p:pic>
        <p:nvPicPr>
          <p:cNvPr id="3" name="Picture 2">
            <a:extLst>
              <a:ext uri="{FF2B5EF4-FFF2-40B4-BE49-F238E27FC236}">
                <a16:creationId xmlns:a16="http://schemas.microsoft.com/office/drawing/2014/main" id="{A4EFCF0D-C795-D256-6D54-E242CE3F34DA}"/>
              </a:ext>
            </a:extLst>
          </p:cNvPr>
          <p:cNvPicPr>
            <a:picLocks noChangeAspect="1"/>
          </p:cNvPicPr>
          <p:nvPr/>
        </p:nvPicPr>
        <p:blipFill>
          <a:blip r:embed="rId2"/>
          <a:stretch>
            <a:fillRect/>
          </a:stretch>
        </p:blipFill>
        <p:spPr>
          <a:xfrm>
            <a:off x="304800" y="1114714"/>
            <a:ext cx="5714286" cy="4628571"/>
          </a:xfrm>
          <a:prstGeom prst="rect">
            <a:avLst/>
          </a:prstGeom>
        </p:spPr>
      </p:pic>
      <p:pic>
        <p:nvPicPr>
          <p:cNvPr id="11" name="Picture 10">
            <a:extLst>
              <a:ext uri="{FF2B5EF4-FFF2-40B4-BE49-F238E27FC236}">
                <a16:creationId xmlns:a16="http://schemas.microsoft.com/office/drawing/2014/main" id="{26F4A68F-EAFF-8598-BE43-0FE27B5B3A2D}"/>
              </a:ext>
            </a:extLst>
          </p:cNvPr>
          <p:cNvPicPr>
            <a:picLocks noChangeAspect="1"/>
          </p:cNvPicPr>
          <p:nvPr/>
        </p:nvPicPr>
        <p:blipFill>
          <a:blip r:embed="rId3"/>
          <a:stretch>
            <a:fillRect/>
          </a:stretch>
        </p:blipFill>
        <p:spPr>
          <a:xfrm>
            <a:off x="3962400" y="1447800"/>
            <a:ext cx="4876800" cy="2559752"/>
          </a:xfrm>
          <a:prstGeom prst="rect">
            <a:avLst/>
          </a:prstGeom>
        </p:spPr>
      </p:pic>
    </p:spTree>
    <p:extLst>
      <p:ext uri="{BB962C8B-B14F-4D97-AF65-F5344CB8AC3E}">
        <p14:creationId xmlns:p14="http://schemas.microsoft.com/office/powerpoint/2010/main" val="2384706324"/>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5539</TotalTime>
  <Words>460</Words>
  <Application>Microsoft Office PowerPoint</Application>
  <PresentationFormat>On-screen Show (4:3)</PresentationFormat>
  <Paragraphs>21</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Webdings</vt:lpstr>
      <vt:lpstr>Wingdings</vt:lpstr>
      <vt:lpstr>Blank Presentation</vt:lpstr>
      <vt:lpstr>Create an amended expense report </vt:lpstr>
      <vt:lpstr> On the single sign on page, type in your mycoyote ID and password, hit  enter and then either choose My Employment or, Administrative Systems and click  on the Travel and Corporate card Icon  as shown below:  </vt:lpstr>
      <vt:lpstr>To begin the expense report, click on Create, then Start a Report </vt:lpstr>
      <vt:lpstr>                                    Report Header   The Travel Business Purpose must be number 13. Amended Expense Report  Please add the approved request ID to the comment box from the prior trip. All amended expense reports must have the approved request ID; otherwise, the system will restrict from submission of the report   Select No for Travel Allowance if no meals need to be added   Once all the other information has been filled into the Report Header, click on Create Report, available at the bottom corner </vt:lpstr>
      <vt:lpstr>                                    Adding Expenses   Click on +Add Expense &gt; Either Manually Create Expense or Select from Available Expense  Add all the expenses that were missed on the earlier expense report    </vt:lpstr>
      <vt:lpstr>                                    Adding Expenses   Once all the expenses are added, click on Submit Report, available in the right-hand corner     </vt:lpstr>
      <vt:lpstr>Once you click on Submit Report, the following screens will appear </vt:lpstr>
      <vt:lpstr>Once you click on continue, the approval Flow will appear </vt:lpstr>
      <vt:lpstr>Once the Approval flow is reviewed, click on Submit Report – A pop-up will appear as Report submitted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402</cp:revision>
  <cp:lastPrinted>2018-01-23T22:52:57Z</cp:lastPrinted>
  <dcterms:created xsi:type="dcterms:W3CDTF">2014-01-06T17:52:42Z</dcterms:created>
  <dcterms:modified xsi:type="dcterms:W3CDTF">2025-12-04T18:48:47Z</dcterms:modified>
</cp:coreProperties>
</file>