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90" r:id="rId2"/>
    <p:sldId id="402" r:id="rId3"/>
    <p:sldId id="410" r:id="rId4"/>
    <p:sldId id="407" r:id="rId5"/>
    <p:sldId id="408" r:id="rId6"/>
    <p:sldId id="409" r:id="rId7"/>
    <p:sldId id="405" r:id="rId8"/>
    <p:sldId id="406" r:id="rId9"/>
    <p:sldId id="404" r:id="rId10"/>
    <p:sldId id="401" r:id="rId11"/>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92E43-1894-40B9-B395-699FBEA91FE8}" v="10" dt="2025-11-14T20:18:38.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714"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8D535-F506-4F38-98AD-28C5A33E4CBC}"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49C465F-C63B-414C-9F9B-67DAC6CAF39A}">
      <dgm:prSet/>
      <dgm:spPr/>
      <dgm:t>
        <a:bodyPr/>
        <a:lstStyle/>
        <a:p>
          <a:r>
            <a:rPr lang="en-US" dirty="0"/>
            <a:t>Once the chart field is entered and saved, the allocations will appear, showing the account string</a:t>
          </a:r>
        </a:p>
      </dgm:t>
    </dgm:pt>
    <dgm:pt modelId="{2F0463AD-5E8D-4C6B-9C84-C625D13830A5}" type="parTrans" cxnId="{E654F98C-CBA0-4007-9A3A-5AC446C21691}">
      <dgm:prSet/>
      <dgm:spPr/>
      <dgm:t>
        <a:bodyPr/>
        <a:lstStyle/>
        <a:p>
          <a:endParaRPr lang="en-US"/>
        </a:p>
      </dgm:t>
    </dgm:pt>
    <dgm:pt modelId="{A1855758-7631-4067-95C1-32ECFCC8051A}" type="sibTrans" cxnId="{E654F98C-CBA0-4007-9A3A-5AC446C21691}">
      <dgm:prSet/>
      <dgm:spPr/>
      <dgm:t>
        <a:bodyPr/>
        <a:lstStyle/>
        <a:p>
          <a:endParaRPr lang="en-US"/>
        </a:p>
      </dgm:t>
    </dgm:pt>
    <dgm:pt modelId="{BC0F5A88-E2A1-4B3E-9510-E1983CCF7D73}">
      <dgm:prSet/>
      <dgm:spPr/>
      <dgm:t>
        <a:bodyPr/>
        <a:lstStyle/>
        <a:p>
          <a:r>
            <a:rPr lang="en-US" dirty="0"/>
            <a:t>Adjust the percentage or amount. Click save at the bottom right corner</a:t>
          </a:r>
        </a:p>
      </dgm:t>
    </dgm:pt>
    <dgm:pt modelId="{35C57473-7372-4DB8-B2D3-8148A63370A9}" type="parTrans" cxnId="{A90DD959-07EF-44EE-8DBA-7EFC456AE520}">
      <dgm:prSet/>
      <dgm:spPr/>
      <dgm:t>
        <a:bodyPr/>
        <a:lstStyle/>
        <a:p>
          <a:endParaRPr lang="en-US"/>
        </a:p>
      </dgm:t>
    </dgm:pt>
    <dgm:pt modelId="{7F3FF9CB-04D6-473C-B865-56341D76B0EC}" type="sibTrans" cxnId="{A90DD959-07EF-44EE-8DBA-7EFC456AE520}">
      <dgm:prSet/>
      <dgm:spPr/>
      <dgm:t>
        <a:bodyPr/>
        <a:lstStyle/>
        <a:p>
          <a:endParaRPr lang="en-US"/>
        </a:p>
      </dgm:t>
    </dgm:pt>
    <dgm:pt modelId="{BEB17FC0-BBD6-4727-A894-8DBBAD0AC12D}">
      <dgm:prSet/>
      <dgm:spPr/>
      <dgm:t>
        <a:bodyPr/>
        <a:lstStyle/>
        <a:p>
          <a:r>
            <a:rPr lang="en-US"/>
            <a:t>The expense report is now ready with the allocations</a:t>
          </a:r>
        </a:p>
      </dgm:t>
    </dgm:pt>
    <dgm:pt modelId="{C8AD92B7-709C-49A5-BEB7-F0B1533D0995}" type="parTrans" cxnId="{C4578519-6D64-4628-907B-CF688A389DDD}">
      <dgm:prSet/>
      <dgm:spPr/>
      <dgm:t>
        <a:bodyPr/>
        <a:lstStyle/>
        <a:p>
          <a:endParaRPr lang="en-US"/>
        </a:p>
      </dgm:t>
    </dgm:pt>
    <dgm:pt modelId="{E2E58703-E490-4C89-B663-8616761C61E3}" type="sibTrans" cxnId="{C4578519-6D64-4628-907B-CF688A389DDD}">
      <dgm:prSet/>
      <dgm:spPr/>
      <dgm:t>
        <a:bodyPr/>
        <a:lstStyle/>
        <a:p>
          <a:endParaRPr lang="en-US"/>
        </a:p>
      </dgm:t>
    </dgm:pt>
    <dgm:pt modelId="{5AD919AB-60B3-4ACF-81C6-2160BA118EC3}" type="pres">
      <dgm:prSet presAssocID="{8AE8D535-F506-4F38-98AD-28C5A33E4CBC}" presName="linearFlow" presStyleCnt="0">
        <dgm:presLayoutVars>
          <dgm:resizeHandles val="exact"/>
        </dgm:presLayoutVars>
      </dgm:prSet>
      <dgm:spPr/>
    </dgm:pt>
    <dgm:pt modelId="{B6679DCA-1EB2-4DA2-8D6E-8B19744BD677}" type="pres">
      <dgm:prSet presAssocID="{B49C465F-C63B-414C-9F9B-67DAC6CAF39A}" presName="node" presStyleLbl="node1" presStyleIdx="0" presStyleCnt="3">
        <dgm:presLayoutVars>
          <dgm:bulletEnabled val="1"/>
        </dgm:presLayoutVars>
      </dgm:prSet>
      <dgm:spPr/>
    </dgm:pt>
    <dgm:pt modelId="{5F65CD9C-4547-47D1-9B92-76BA926B3FF9}" type="pres">
      <dgm:prSet presAssocID="{A1855758-7631-4067-95C1-32ECFCC8051A}" presName="sibTrans" presStyleLbl="sibTrans2D1" presStyleIdx="0" presStyleCnt="2"/>
      <dgm:spPr/>
    </dgm:pt>
    <dgm:pt modelId="{F0625C14-1131-4788-8DD2-8D286740DBD5}" type="pres">
      <dgm:prSet presAssocID="{A1855758-7631-4067-95C1-32ECFCC8051A}" presName="connectorText" presStyleLbl="sibTrans2D1" presStyleIdx="0" presStyleCnt="2"/>
      <dgm:spPr/>
    </dgm:pt>
    <dgm:pt modelId="{A6C39C5D-8AE0-4F2F-BB00-3ED4266893DC}" type="pres">
      <dgm:prSet presAssocID="{BC0F5A88-E2A1-4B3E-9510-E1983CCF7D73}" presName="node" presStyleLbl="node1" presStyleIdx="1" presStyleCnt="3">
        <dgm:presLayoutVars>
          <dgm:bulletEnabled val="1"/>
        </dgm:presLayoutVars>
      </dgm:prSet>
      <dgm:spPr/>
    </dgm:pt>
    <dgm:pt modelId="{70E4D7ED-9321-4CFF-8425-5FEDC5D390D6}" type="pres">
      <dgm:prSet presAssocID="{7F3FF9CB-04D6-473C-B865-56341D76B0EC}" presName="sibTrans" presStyleLbl="sibTrans2D1" presStyleIdx="1" presStyleCnt="2"/>
      <dgm:spPr/>
    </dgm:pt>
    <dgm:pt modelId="{92D94B3D-CC0C-46DB-978B-254A2F9BCD1E}" type="pres">
      <dgm:prSet presAssocID="{7F3FF9CB-04D6-473C-B865-56341D76B0EC}" presName="connectorText" presStyleLbl="sibTrans2D1" presStyleIdx="1" presStyleCnt="2"/>
      <dgm:spPr/>
    </dgm:pt>
    <dgm:pt modelId="{6C4442CE-2B36-4E17-8DF5-7C9F32AFE5C5}" type="pres">
      <dgm:prSet presAssocID="{BEB17FC0-BBD6-4727-A894-8DBBAD0AC12D}" presName="node" presStyleLbl="node1" presStyleIdx="2" presStyleCnt="3">
        <dgm:presLayoutVars>
          <dgm:bulletEnabled val="1"/>
        </dgm:presLayoutVars>
      </dgm:prSet>
      <dgm:spPr/>
    </dgm:pt>
  </dgm:ptLst>
  <dgm:cxnLst>
    <dgm:cxn modelId="{380DAD0B-D227-47EF-93D2-BDFC449B9E8D}" type="presOf" srcId="{A1855758-7631-4067-95C1-32ECFCC8051A}" destId="{F0625C14-1131-4788-8DD2-8D286740DBD5}" srcOrd="1" destOrd="0" presId="urn:microsoft.com/office/officeart/2005/8/layout/process2"/>
    <dgm:cxn modelId="{8731E50E-2336-415C-B1F0-A012B2F403EC}" type="presOf" srcId="{BC0F5A88-E2A1-4B3E-9510-E1983CCF7D73}" destId="{A6C39C5D-8AE0-4F2F-BB00-3ED4266893DC}" srcOrd="0" destOrd="0" presId="urn:microsoft.com/office/officeart/2005/8/layout/process2"/>
    <dgm:cxn modelId="{E9B92E12-8F06-4CB9-9597-C8D5DBADE08A}" type="presOf" srcId="{BEB17FC0-BBD6-4727-A894-8DBBAD0AC12D}" destId="{6C4442CE-2B36-4E17-8DF5-7C9F32AFE5C5}" srcOrd="0" destOrd="0" presId="urn:microsoft.com/office/officeart/2005/8/layout/process2"/>
    <dgm:cxn modelId="{C4578519-6D64-4628-907B-CF688A389DDD}" srcId="{8AE8D535-F506-4F38-98AD-28C5A33E4CBC}" destId="{BEB17FC0-BBD6-4727-A894-8DBBAD0AC12D}" srcOrd="2" destOrd="0" parTransId="{C8AD92B7-709C-49A5-BEB7-F0B1533D0995}" sibTransId="{E2E58703-E490-4C89-B663-8616761C61E3}"/>
    <dgm:cxn modelId="{81AB8C60-745E-4043-AAF2-1338709B295C}" type="presOf" srcId="{7F3FF9CB-04D6-473C-B865-56341D76B0EC}" destId="{92D94B3D-CC0C-46DB-978B-254A2F9BCD1E}" srcOrd="1" destOrd="0" presId="urn:microsoft.com/office/officeart/2005/8/layout/process2"/>
    <dgm:cxn modelId="{6569024F-530C-47F1-BDE7-4341078CEAFD}" type="presOf" srcId="{8AE8D535-F506-4F38-98AD-28C5A33E4CBC}" destId="{5AD919AB-60B3-4ACF-81C6-2160BA118EC3}" srcOrd="0" destOrd="0" presId="urn:microsoft.com/office/officeart/2005/8/layout/process2"/>
    <dgm:cxn modelId="{A90DD959-07EF-44EE-8DBA-7EFC456AE520}" srcId="{8AE8D535-F506-4F38-98AD-28C5A33E4CBC}" destId="{BC0F5A88-E2A1-4B3E-9510-E1983CCF7D73}" srcOrd="1" destOrd="0" parTransId="{35C57473-7372-4DB8-B2D3-8148A63370A9}" sibTransId="{7F3FF9CB-04D6-473C-B865-56341D76B0EC}"/>
    <dgm:cxn modelId="{E654F98C-CBA0-4007-9A3A-5AC446C21691}" srcId="{8AE8D535-F506-4F38-98AD-28C5A33E4CBC}" destId="{B49C465F-C63B-414C-9F9B-67DAC6CAF39A}" srcOrd="0" destOrd="0" parTransId="{2F0463AD-5E8D-4C6B-9C84-C625D13830A5}" sibTransId="{A1855758-7631-4067-95C1-32ECFCC8051A}"/>
    <dgm:cxn modelId="{5D90B4B0-54B5-4162-8729-FAC89C9F1E87}" type="presOf" srcId="{A1855758-7631-4067-95C1-32ECFCC8051A}" destId="{5F65CD9C-4547-47D1-9B92-76BA926B3FF9}" srcOrd="0" destOrd="0" presId="urn:microsoft.com/office/officeart/2005/8/layout/process2"/>
    <dgm:cxn modelId="{AF0E47DD-C957-4D3E-BBA3-41A675935A93}" type="presOf" srcId="{B49C465F-C63B-414C-9F9B-67DAC6CAF39A}" destId="{B6679DCA-1EB2-4DA2-8D6E-8B19744BD677}" srcOrd="0" destOrd="0" presId="urn:microsoft.com/office/officeart/2005/8/layout/process2"/>
    <dgm:cxn modelId="{5492E9F8-02D3-4E36-BA06-8ACF143489CC}" type="presOf" srcId="{7F3FF9CB-04D6-473C-B865-56341D76B0EC}" destId="{70E4D7ED-9321-4CFF-8425-5FEDC5D390D6}" srcOrd="0" destOrd="0" presId="urn:microsoft.com/office/officeart/2005/8/layout/process2"/>
    <dgm:cxn modelId="{EBFCAE3E-5AE1-4C89-B43D-1895762151E4}" type="presParOf" srcId="{5AD919AB-60B3-4ACF-81C6-2160BA118EC3}" destId="{B6679DCA-1EB2-4DA2-8D6E-8B19744BD677}" srcOrd="0" destOrd="0" presId="urn:microsoft.com/office/officeart/2005/8/layout/process2"/>
    <dgm:cxn modelId="{DA7F98F7-AFAB-47C0-88A4-89C7A5F3728C}" type="presParOf" srcId="{5AD919AB-60B3-4ACF-81C6-2160BA118EC3}" destId="{5F65CD9C-4547-47D1-9B92-76BA926B3FF9}" srcOrd="1" destOrd="0" presId="urn:microsoft.com/office/officeart/2005/8/layout/process2"/>
    <dgm:cxn modelId="{7AD3C4A8-4354-4668-95EE-AC32FAB4FE32}" type="presParOf" srcId="{5F65CD9C-4547-47D1-9B92-76BA926B3FF9}" destId="{F0625C14-1131-4788-8DD2-8D286740DBD5}" srcOrd="0" destOrd="0" presId="urn:microsoft.com/office/officeart/2005/8/layout/process2"/>
    <dgm:cxn modelId="{70E86FA3-1CC7-4178-90D0-4C7B9F2676D3}" type="presParOf" srcId="{5AD919AB-60B3-4ACF-81C6-2160BA118EC3}" destId="{A6C39C5D-8AE0-4F2F-BB00-3ED4266893DC}" srcOrd="2" destOrd="0" presId="urn:microsoft.com/office/officeart/2005/8/layout/process2"/>
    <dgm:cxn modelId="{DD2F12AC-11FE-4E4A-BE7B-7D08281AD5F6}" type="presParOf" srcId="{5AD919AB-60B3-4ACF-81C6-2160BA118EC3}" destId="{70E4D7ED-9321-4CFF-8425-5FEDC5D390D6}" srcOrd="3" destOrd="0" presId="urn:microsoft.com/office/officeart/2005/8/layout/process2"/>
    <dgm:cxn modelId="{9C4D13BF-79D8-4B8D-A163-9A9C1B65E12F}" type="presParOf" srcId="{70E4D7ED-9321-4CFF-8425-5FEDC5D390D6}" destId="{92D94B3D-CC0C-46DB-978B-254A2F9BCD1E}" srcOrd="0" destOrd="0" presId="urn:microsoft.com/office/officeart/2005/8/layout/process2"/>
    <dgm:cxn modelId="{C7DE5D9D-8E6D-470A-B52F-7451C5C79B84}" type="presParOf" srcId="{5AD919AB-60B3-4ACF-81C6-2160BA118EC3}" destId="{6C4442CE-2B36-4E17-8DF5-7C9F32AFE5C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79DCA-1EB2-4DA2-8D6E-8B19744BD677}">
      <dsp:nvSpPr>
        <dsp:cNvPr id="0" name=""/>
        <dsp:cNvSpPr/>
      </dsp:nvSpPr>
      <dsp:spPr>
        <a:xfrm>
          <a:off x="29686" y="0"/>
          <a:ext cx="294894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Once the chart field is entered and saved, the allocations will appear, showing the account string</a:t>
          </a:r>
        </a:p>
      </dsp:txBody>
      <dsp:txXfrm>
        <a:off x="65395" y="35709"/>
        <a:ext cx="2877522" cy="1147782"/>
      </dsp:txXfrm>
    </dsp:sp>
    <dsp:sp modelId="{5F65CD9C-4547-47D1-9B92-76BA926B3FF9}">
      <dsp:nvSpPr>
        <dsp:cNvPr id="0" name=""/>
        <dsp:cNvSpPr/>
      </dsp:nvSpPr>
      <dsp:spPr>
        <a:xfrm rot="5400000">
          <a:off x="1275556" y="1249680"/>
          <a:ext cx="457200" cy="5486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39564" y="1295400"/>
        <a:ext cx="329184" cy="320040"/>
      </dsp:txXfrm>
    </dsp:sp>
    <dsp:sp modelId="{A6C39C5D-8AE0-4F2F-BB00-3ED4266893DC}">
      <dsp:nvSpPr>
        <dsp:cNvPr id="0" name=""/>
        <dsp:cNvSpPr/>
      </dsp:nvSpPr>
      <dsp:spPr>
        <a:xfrm>
          <a:off x="29686" y="1828800"/>
          <a:ext cx="294894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Adjust the percentage or amount. Click save at the bottom right corner</a:t>
          </a:r>
        </a:p>
      </dsp:txBody>
      <dsp:txXfrm>
        <a:off x="65395" y="1864509"/>
        <a:ext cx="2877522" cy="1147782"/>
      </dsp:txXfrm>
    </dsp:sp>
    <dsp:sp modelId="{70E4D7ED-9321-4CFF-8425-5FEDC5D390D6}">
      <dsp:nvSpPr>
        <dsp:cNvPr id="0" name=""/>
        <dsp:cNvSpPr/>
      </dsp:nvSpPr>
      <dsp:spPr>
        <a:xfrm rot="5400000">
          <a:off x="1275556" y="3078480"/>
          <a:ext cx="457200" cy="5486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39564" y="3124200"/>
        <a:ext cx="329184" cy="320040"/>
      </dsp:txXfrm>
    </dsp:sp>
    <dsp:sp modelId="{6C4442CE-2B36-4E17-8DF5-7C9F32AFE5C5}">
      <dsp:nvSpPr>
        <dsp:cNvPr id="0" name=""/>
        <dsp:cNvSpPr/>
      </dsp:nvSpPr>
      <dsp:spPr>
        <a:xfrm>
          <a:off x="29686" y="3657600"/>
          <a:ext cx="294894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expense report is now ready with the allocations</a:t>
          </a:r>
        </a:p>
      </dsp:txBody>
      <dsp:txXfrm>
        <a:off x="65395" y="3693309"/>
        <a:ext cx="2877522" cy="11477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6</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an expense report with allocations</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a:t>
            </a:r>
            <a:r>
              <a:rPr lang="en-US" dirty="0">
                <a:solidFill>
                  <a:srgbClr val="FF0000"/>
                </a:solidFill>
                <a:effectLst>
                  <a:outerShdw blurRad="38100" dist="38100" dir="2700000" algn="tl">
                    <a:srgbClr val="000000">
                      <a:alpha val="43137"/>
                    </a:srgbClr>
                  </a:outerShdw>
                </a:effectLst>
                <a:latin typeface="Arial"/>
                <a:cs typeface="Arial"/>
                <a:hlinkClick r:id="rId3"/>
              </a:rPr>
              <a:t>travel@csusb.edu</a:t>
            </a:r>
            <a:r>
              <a:rPr lang="en-US" dirty="0">
                <a:solidFill>
                  <a:srgbClr val="FF0000"/>
                </a:solidFill>
                <a:effectLst>
                  <a:outerShdw blurRad="38100" dist="38100" dir="2700000" algn="tl">
                    <a:srgbClr val="000000">
                      <a:alpha val="43137"/>
                    </a:srgbClr>
                  </a:outerShdw>
                </a:effectLst>
                <a:latin typeface="Arial"/>
                <a:cs typeface="Arial"/>
              </a:rPr>
              <a:t> or 909-537-5155</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0674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2" name="Content Placeholder 10">
            <a:extLst>
              <a:ext uri="{FF2B5EF4-FFF2-40B4-BE49-F238E27FC236}">
                <a16:creationId xmlns:a16="http://schemas.microsoft.com/office/drawing/2014/main" id="{877EBD91-39CE-6B28-6729-2B9D061CED34}"/>
              </a:ext>
            </a:extLst>
          </p:cNvPr>
          <p:cNvPicPr>
            <a:picLocks noChangeAspect="1"/>
          </p:cNvPicPr>
          <p:nvPr/>
        </p:nvPicPr>
        <p:blipFill>
          <a:blip r:embed="rId3"/>
          <a:stretch>
            <a:fillRect/>
          </a:stretch>
        </p:blipFill>
        <p:spPr bwMode="auto">
          <a:xfrm>
            <a:off x="129396" y="1295400"/>
            <a:ext cx="8960539" cy="4419600"/>
          </a:xfrm>
          <a:prstGeom prst="rect">
            <a:avLst/>
          </a:prstGeom>
          <a:noFill/>
          <a:ln w="9525">
            <a:noFill/>
            <a:miter lim="800000"/>
            <a:headEnd/>
            <a:tailEnd/>
          </a:ln>
        </p:spPr>
      </p:pic>
    </p:spTree>
    <p:extLst>
      <p:ext uri="{BB962C8B-B14F-4D97-AF65-F5344CB8AC3E}">
        <p14:creationId xmlns:p14="http://schemas.microsoft.com/office/powerpoint/2010/main" val="120667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pic>
        <p:nvPicPr>
          <p:cNvPr id="4" name="Picture 3">
            <a:extLst>
              <a:ext uri="{FF2B5EF4-FFF2-40B4-BE49-F238E27FC236}">
                <a16:creationId xmlns:a16="http://schemas.microsoft.com/office/drawing/2014/main" id="{1AF5BFDD-C066-D3F6-3959-2BC363B87B77}"/>
              </a:ext>
            </a:extLst>
          </p:cNvPr>
          <p:cNvPicPr>
            <a:picLocks noChangeAspect="1"/>
          </p:cNvPicPr>
          <p:nvPr/>
        </p:nvPicPr>
        <p:blipFill>
          <a:blip r:embed="rId2"/>
          <a:stretch>
            <a:fillRect/>
          </a:stretch>
        </p:blipFill>
        <p:spPr>
          <a:xfrm>
            <a:off x="304799" y="1600200"/>
            <a:ext cx="8610599" cy="4240766"/>
          </a:xfrm>
          <a:prstGeom prst="rect">
            <a:avLst/>
          </a:prstGeom>
        </p:spPr>
      </p:pic>
    </p:spTree>
    <p:extLst>
      <p:ext uri="{BB962C8B-B14F-4D97-AF65-F5344CB8AC3E}">
        <p14:creationId xmlns:p14="http://schemas.microsoft.com/office/powerpoint/2010/main" val="74389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C2B1644-E97B-EA78-3CE7-B0995DE7E6B1}"/>
              </a:ext>
            </a:extLst>
          </p:cNvPr>
          <p:cNvSpPr>
            <a:spLocks noGrp="1"/>
          </p:cNvSpPr>
          <p:nvPr>
            <p:ph type="body" idx="1"/>
          </p:nvPr>
        </p:nvSpPr>
        <p:spPr>
          <a:xfrm>
            <a:off x="152399" y="76201"/>
            <a:ext cx="4344990" cy="609600"/>
          </a:xfrm>
        </p:spPr>
        <p:style>
          <a:lnRef idx="0">
            <a:schemeClr val="accent1"/>
          </a:lnRef>
          <a:fillRef idx="3">
            <a:schemeClr val="accent1"/>
          </a:fillRef>
          <a:effectRef idx="3">
            <a:schemeClr val="accent1"/>
          </a:effectRef>
          <a:fontRef idx="minor">
            <a:schemeClr val="lt1"/>
          </a:fontRef>
        </p:style>
        <p:txBody>
          <a:bodyPr/>
          <a:lstStyle/>
          <a:p>
            <a:r>
              <a:rPr lang="en-US" sz="1400" dirty="0"/>
              <a:t>Click on Create from an Approved Request </a:t>
            </a:r>
          </a:p>
        </p:txBody>
      </p:sp>
      <p:sp>
        <p:nvSpPr>
          <p:cNvPr id="38" name="Text Placeholder 4">
            <a:extLst>
              <a:ext uri="{FF2B5EF4-FFF2-40B4-BE49-F238E27FC236}">
                <a16:creationId xmlns:a16="http://schemas.microsoft.com/office/drawing/2014/main" id="{5E7D7AC5-159B-159E-17E6-B83408021C5C}"/>
              </a:ext>
            </a:extLst>
          </p:cNvPr>
          <p:cNvSpPr>
            <a:spLocks noGrp="1"/>
          </p:cNvSpPr>
          <p:nvPr>
            <p:ph type="body" sz="quarter" idx="3"/>
          </p:nvPr>
        </p:nvSpPr>
        <p:spPr>
          <a:xfrm>
            <a:off x="4583503" y="76201"/>
            <a:ext cx="4355203" cy="756225"/>
          </a:xfrm>
        </p:spPr>
        <p:style>
          <a:lnRef idx="0">
            <a:schemeClr val="accent1"/>
          </a:lnRef>
          <a:fillRef idx="3">
            <a:schemeClr val="accent1"/>
          </a:fillRef>
          <a:effectRef idx="3">
            <a:schemeClr val="accent1"/>
          </a:effectRef>
          <a:fontRef idx="minor">
            <a:schemeClr val="lt1"/>
          </a:fontRef>
        </p:style>
        <p:txBody>
          <a:bodyPr/>
          <a:lstStyle/>
          <a:p>
            <a:endParaRPr lang="en-US" sz="1200" dirty="0"/>
          </a:p>
          <a:p>
            <a:endParaRPr lang="en-US" sz="1200" dirty="0"/>
          </a:p>
          <a:p>
            <a:r>
              <a:rPr lang="en-US" sz="1100" dirty="0"/>
              <a:t>Once you click on create from an Approved Request </a:t>
            </a:r>
          </a:p>
          <a:p>
            <a:r>
              <a:rPr lang="en-US" sz="1100" dirty="0"/>
              <a:t> -- Click on the first pop up Create From an Approved Request</a:t>
            </a:r>
          </a:p>
          <a:p>
            <a:r>
              <a:rPr lang="en-US" sz="1100" dirty="0"/>
              <a:t> --Select the Available Request and Create Report</a:t>
            </a:r>
          </a:p>
        </p:txBody>
      </p:sp>
      <p:pic>
        <p:nvPicPr>
          <p:cNvPr id="9" name="Picture 8">
            <a:extLst>
              <a:ext uri="{FF2B5EF4-FFF2-40B4-BE49-F238E27FC236}">
                <a16:creationId xmlns:a16="http://schemas.microsoft.com/office/drawing/2014/main" id="{95FE82E8-86EC-7B2B-0049-25D804819267}"/>
              </a:ext>
            </a:extLst>
          </p:cNvPr>
          <p:cNvPicPr>
            <a:picLocks noChangeAspect="1"/>
          </p:cNvPicPr>
          <p:nvPr/>
        </p:nvPicPr>
        <p:blipFill>
          <a:blip r:embed="rId2"/>
          <a:stretch>
            <a:fillRect/>
          </a:stretch>
        </p:blipFill>
        <p:spPr>
          <a:xfrm>
            <a:off x="137653" y="914400"/>
            <a:ext cx="4359735" cy="4762881"/>
          </a:xfrm>
          <a:prstGeom prst="rect">
            <a:avLst/>
          </a:prstGeom>
        </p:spPr>
      </p:pic>
      <p:pic>
        <p:nvPicPr>
          <p:cNvPr id="12" name="Picture 11">
            <a:extLst>
              <a:ext uri="{FF2B5EF4-FFF2-40B4-BE49-F238E27FC236}">
                <a16:creationId xmlns:a16="http://schemas.microsoft.com/office/drawing/2014/main" id="{3A1F10A7-304B-F809-F953-029B6605CC6D}"/>
              </a:ext>
            </a:extLst>
          </p:cNvPr>
          <p:cNvPicPr>
            <a:picLocks noChangeAspect="1"/>
          </p:cNvPicPr>
          <p:nvPr/>
        </p:nvPicPr>
        <p:blipFill>
          <a:blip r:embed="rId3"/>
          <a:stretch>
            <a:fillRect/>
          </a:stretch>
        </p:blipFill>
        <p:spPr>
          <a:xfrm>
            <a:off x="4619624" y="1143000"/>
            <a:ext cx="4276190" cy="1723810"/>
          </a:xfrm>
          <a:prstGeom prst="rect">
            <a:avLst/>
          </a:prstGeom>
        </p:spPr>
      </p:pic>
      <p:pic>
        <p:nvPicPr>
          <p:cNvPr id="14" name="Picture 13">
            <a:extLst>
              <a:ext uri="{FF2B5EF4-FFF2-40B4-BE49-F238E27FC236}">
                <a16:creationId xmlns:a16="http://schemas.microsoft.com/office/drawing/2014/main" id="{A6148FD8-361A-DB25-4F31-7D71102CD536}"/>
              </a:ext>
            </a:extLst>
          </p:cNvPr>
          <p:cNvPicPr>
            <a:picLocks noChangeAspect="1"/>
          </p:cNvPicPr>
          <p:nvPr/>
        </p:nvPicPr>
        <p:blipFill>
          <a:blip r:embed="rId4"/>
          <a:stretch>
            <a:fillRect/>
          </a:stretch>
        </p:blipFill>
        <p:spPr>
          <a:xfrm>
            <a:off x="4619624" y="3445683"/>
            <a:ext cx="4276190" cy="1498089"/>
          </a:xfrm>
          <a:prstGeom prst="rect">
            <a:avLst/>
          </a:prstGeom>
        </p:spPr>
      </p:pic>
    </p:spTree>
    <p:extLst>
      <p:ext uri="{BB962C8B-B14F-4D97-AF65-F5344CB8AC3E}">
        <p14:creationId xmlns:p14="http://schemas.microsoft.com/office/powerpoint/2010/main" val="11939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a:xfrm>
            <a:off x="304800" y="3048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1600" dirty="0"/>
              <a:t>Once the report is created, there will be alerts. All the red alerts will have to be cleared. Click on the down arrow to view all the alerts </a:t>
            </a:r>
          </a:p>
        </p:txBody>
      </p:sp>
      <p:sp>
        <p:nvSpPr>
          <p:cNvPr id="4" name="Content Placeholder 3">
            <a:extLst>
              <a:ext uri="{FF2B5EF4-FFF2-40B4-BE49-F238E27FC236}">
                <a16:creationId xmlns:a16="http://schemas.microsoft.com/office/drawing/2014/main" id="{66F03176-6349-4DE8-1EBE-3D9F899BE0F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AC0AE80-DAE6-67BF-0509-315D70FE0876}"/>
              </a:ext>
            </a:extLst>
          </p:cNvPr>
          <p:cNvPicPr>
            <a:picLocks noChangeAspect="1"/>
          </p:cNvPicPr>
          <p:nvPr/>
        </p:nvPicPr>
        <p:blipFill>
          <a:blip r:embed="rId2"/>
          <a:stretch>
            <a:fillRect/>
          </a:stretch>
        </p:blipFill>
        <p:spPr>
          <a:xfrm>
            <a:off x="304799" y="1648844"/>
            <a:ext cx="8637735" cy="4066156"/>
          </a:xfrm>
          <a:prstGeom prst="rect">
            <a:avLst/>
          </a:prstGeom>
        </p:spPr>
      </p:pic>
    </p:spTree>
    <p:extLst>
      <p:ext uri="{BB962C8B-B14F-4D97-AF65-F5344CB8AC3E}">
        <p14:creationId xmlns:p14="http://schemas.microsoft.com/office/powerpoint/2010/main" val="173746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F3957AB-B8C9-C24E-3639-FF1199631BD6}"/>
              </a:ext>
            </a:extLst>
          </p:cNvPr>
          <p:cNvSpPr>
            <a:spLocks noGrp="1"/>
          </p:cNvSpPr>
          <p:nvPr>
            <p:ph type="title"/>
          </p:nvPr>
        </p:nvSpPr>
        <p:spPr>
          <a:xfrm>
            <a:off x="304798" y="15815"/>
            <a:ext cx="3008313" cy="946150"/>
          </a:xfrm>
        </p:spPr>
        <p:style>
          <a:lnRef idx="0">
            <a:schemeClr val="accent1"/>
          </a:lnRef>
          <a:fillRef idx="3">
            <a:schemeClr val="accent1"/>
          </a:fillRef>
          <a:effectRef idx="3">
            <a:schemeClr val="accent1"/>
          </a:effectRef>
          <a:fontRef idx="minor">
            <a:schemeClr val="lt1"/>
          </a:fontRef>
        </p:style>
        <p:txBody>
          <a:bodyPr/>
          <a:lstStyle/>
          <a:p>
            <a:r>
              <a:rPr lang="en-US" dirty="0"/>
              <a:t>Clearing Alerts </a:t>
            </a:r>
          </a:p>
        </p:txBody>
      </p:sp>
      <p:sp>
        <p:nvSpPr>
          <p:cNvPr id="18" name="Text Placeholder 3">
            <a:extLst>
              <a:ext uri="{FF2B5EF4-FFF2-40B4-BE49-F238E27FC236}">
                <a16:creationId xmlns:a16="http://schemas.microsoft.com/office/drawing/2014/main" id="{963568CF-81CD-6655-B969-972E767EA945}"/>
              </a:ext>
            </a:extLst>
          </p:cNvPr>
          <p:cNvSpPr>
            <a:spLocks noGrp="1"/>
          </p:cNvSpPr>
          <p:nvPr>
            <p:ph type="body" sz="half" idx="2"/>
          </p:nvPr>
        </p:nvSpPr>
        <p:spPr>
          <a:xfrm>
            <a:off x="304797" y="1066799"/>
            <a:ext cx="3008313" cy="4911307"/>
          </a:xfrm>
        </p:spPr>
        <p:txBody>
          <a:bodyPr/>
          <a:lstStyle/>
          <a:p>
            <a:pPr marL="285750" indent="-285750">
              <a:buFont typeface="Wingdings" panose="05000000000000000000" pitchFamily="2" charset="2"/>
              <a:buChar char="q"/>
            </a:pPr>
            <a:r>
              <a:rPr lang="en-US" sz="1100" dirty="0"/>
              <a:t>In an expense report, there will always be an alert for missing data in the report header.</a:t>
            </a:r>
          </a:p>
          <a:p>
            <a:pPr marL="285750" indent="-285750">
              <a:buFont typeface="Wingdings" panose="05000000000000000000" pitchFamily="2" charset="2"/>
              <a:buChar char="q"/>
            </a:pPr>
            <a:r>
              <a:rPr lang="en-US" sz="1100" dirty="0"/>
              <a:t>Please click on view and you will be directed to the header page, to update the missing information, including the budget approver, and hit save</a:t>
            </a:r>
          </a:p>
          <a:p>
            <a:pPr marL="285750" indent="-285750">
              <a:buFont typeface="Wingdings" panose="05000000000000000000" pitchFamily="2" charset="2"/>
              <a:buChar char="q"/>
            </a:pPr>
            <a:r>
              <a:rPr lang="en-US" sz="1100" dirty="0"/>
              <a:t>All the other alerts will be either for attaching receipts, adding location for airfare, lodging etc. for expenses on the report</a:t>
            </a:r>
          </a:p>
          <a:p>
            <a:pPr marL="285750" indent="-285750">
              <a:buFont typeface="Wingdings" panose="05000000000000000000" pitchFamily="2" charset="2"/>
              <a:buChar char="q"/>
            </a:pPr>
            <a:r>
              <a:rPr lang="en-US" sz="1100" dirty="0"/>
              <a:t>Since the expense report is created from your Travel Request prior to travel, you must update the actual meals for each specific days and exclude meals provided at the event. Use Travel Allowance.</a:t>
            </a:r>
          </a:p>
          <a:p>
            <a:pPr marL="285750" indent="-285750">
              <a:buFont typeface="Wingdings" panose="05000000000000000000" pitchFamily="2" charset="2"/>
              <a:buChar char="q"/>
            </a:pPr>
            <a:r>
              <a:rPr lang="en-US" sz="1100" dirty="0"/>
              <a:t>Once all the alerts are cleared</a:t>
            </a:r>
            <a:r>
              <a:rPr lang="en-US" dirty="0"/>
              <a:t>, </a:t>
            </a:r>
            <a:r>
              <a:rPr lang="en-US" sz="1100" dirty="0"/>
              <a:t>the report is ready to be submitted – click on Submit Report</a:t>
            </a:r>
          </a:p>
          <a:p>
            <a:pPr marL="285750" indent="-285750">
              <a:buFont typeface="Wingdings" panose="05000000000000000000" pitchFamily="2" charset="2"/>
              <a:buChar char="q"/>
            </a:pPr>
            <a:endParaRPr lang="en-US" dirty="0"/>
          </a:p>
        </p:txBody>
      </p:sp>
      <p:pic>
        <p:nvPicPr>
          <p:cNvPr id="5" name="Picture 4">
            <a:extLst>
              <a:ext uri="{FF2B5EF4-FFF2-40B4-BE49-F238E27FC236}">
                <a16:creationId xmlns:a16="http://schemas.microsoft.com/office/drawing/2014/main" id="{0E762554-55B3-B1E9-FEAD-3A50FD5320A2}"/>
              </a:ext>
            </a:extLst>
          </p:cNvPr>
          <p:cNvPicPr>
            <a:picLocks noChangeAspect="1"/>
          </p:cNvPicPr>
          <p:nvPr/>
        </p:nvPicPr>
        <p:blipFill>
          <a:blip r:embed="rId3"/>
          <a:stretch>
            <a:fillRect/>
          </a:stretch>
        </p:blipFill>
        <p:spPr>
          <a:xfrm>
            <a:off x="3371491" y="228600"/>
            <a:ext cx="5715000" cy="2924770"/>
          </a:xfrm>
          <a:prstGeom prst="rect">
            <a:avLst/>
          </a:prstGeom>
        </p:spPr>
      </p:pic>
      <p:pic>
        <p:nvPicPr>
          <p:cNvPr id="9" name="Picture 8">
            <a:extLst>
              <a:ext uri="{FF2B5EF4-FFF2-40B4-BE49-F238E27FC236}">
                <a16:creationId xmlns:a16="http://schemas.microsoft.com/office/drawing/2014/main" id="{A99A394B-32C2-AE37-8399-D062AA752CF8}"/>
              </a:ext>
            </a:extLst>
          </p:cNvPr>
          <p:cNvPicPr>
            <a:picLocks noChangeAspect="1"/>
          </p:cNvPicPr>
          <p:nvPr/>
        </p:nvPicPr>
        <p:blipFill>
          <a:blip r:embed="rId4"/>
          <a:stretch>
            <a:fillRect/>
          </a:stretch>
        </p:blipFill>
        <p:spPr>
          <a:xfrm>
            <a:off x="3374366" y="3243760"/>
            <a:ext cx="5772510" cy="2734347"/>
          </a:xfrm>
          <a:prstGeom prst="rect">
            <a:avLst/>
          </a:prstGeom>
        </p:spPr>
      </p:pic>
    </p:spTree>
    <p:extLst>
      <p:ext uri="{BB962C8B-B14F-4D97-AF65-F5344CB8AC3E}">
        <p14:creationId xmlns:p14="http://schemas.microsoft.com/office/powerpoint/2010/main" val="335615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0A12-A94B-4EC1-8156-7ADE36606DC8}"/>
              </a:ext>
            </a:extLst>
          </p:cNvPr>
          <p:cNvSpPr>
            <a:spLocks noGrp="1"/>
          </p:cNvSpPr>
          <p:nvPr>
            <p:ph type="title"/>
          </p:nvPr>
        </p:nvSpPr>
        <p:spPr>
          <a:xfrm>
            <a:off x="304800" y="76200"/>
            <a:ext cx="2895601" cy="565150"/>
          </a:xfrm>
        </p:spPr>
        <p:txBody>
          <a:bodyPr wrap="square" anchor="b">
            <a:normAutofit/>
          </a:bodyPr>
          <a:lstStyle/>
          <a:p>
            <a:r>
              <a:rPr lang="en-US" dirty="0">
                <a:effectLst>
                  <a:outerShdw blurRad="38100" dist="38100" dir="2700000" algn="tl">
                    <a:srgbClr val="000000">
                      <a:alpha val="43137"/>
                    </a:srgbClr>
                  </a:outerShdw>
                </a:effectLst>
              </a:rPr>
              <a:t>Adding Allocation</a:t>
            </a:r>
          </a:p>
        </p:txBody>
      </p:sp>
      <p:sp>
        <p:nvSpPr>
          <p:cNvPr id="71" name="Content Placeholder 3">
            <a:extLst>
              <a:ext uri="{FF2B5EF4-FFF2-40B4-BE49-F238E27FC236}">
                <a16:creationId xmlns:a16="http://schemas.microsoft.com/office/drawing/2014/main" id="{58A240EA-14F7-4251-BB6F-7377F04E669B}"/>
              </a:ext>
            </a:extLst>
          </p:cNvPr>
          <p:cNvSpPr>
            <a:spLocks noGrp="1"/>
          </p:cNvSpPr>
          <p:nvPr>
            <p:ph type="body" sz="half" idx="2"/>
          </p:nvPr>
        </p:nvSpPr>
        <p:spPr>
          <a:xfrm>
            <a:off x="228600" y="990600"/>
            <a:ext cx="2819400" cy="4648200"/>
          </a:xfrm>
        </p:spPr>
        <p:txBody>
          <a:bodyPr wrap="square" anchor="t">
            <a:normAutofit/>
          </a:bodyPr>
          <a:lstStyle/>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To start creating the allocations, select the expenses and click on allocate </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The allocation can be done by percentage or by amount</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Once the option is selected, click on Add, to start adding the chart field string</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The budget approver will have to be added at the end of the chart field string</a:t>
            </a:r>
          </a:p>
          <a:p>
            <a:pPr marL="285750" indent="-285750">
              <a:buFont typeface="Wingdings" panose="05000000000000000000" pitchFamily="2" charset="2"/>
              <a:buChar char="q"/>
            </a:pPr>
            <a:endParaRPr lang="en-US" dirty="0">
              <a:effectLst>
                <a:outerShdw blurRad="38100" dist="38100" dir="2700000" algn="tl">
                  <a:srgbClr val="000000">
                    <a:alpha val="43137"/>
                  </a:srgbClr>
                </a:outerShdw>
              </a:effectLst>
            </a:endParaRPr>
          </a:p>
          <a:p>
            <a:endParaRPr lang="en-US" sz="3600" dirty="0"/>
          </a:p>
        </p:txBody>
      </p:sp>
      <p:pic>
        <p:nvPicPr>
          <p:cNvPr id="5" name="Picture 4">
            <a:extLst>
              <a:ext uri="{FF2B5EF4-FFF2-40B4-BE49-F238E27FC236}">
                <a16:creationId xmlns:a16="http://schemas.microsoft.com/office/drawing/2014/main" id="{A6A2A12E-93AD-9F3A-6B00-7889E3D5B42D}"/>
              </a:ext>
            </a:extLst>
          </p:cNvPr>
          <p:cNvPicPr>
            <a:picLocks noChangeAspect="1"/>
          </p:cNvPicPr>
          <p:nvPr/>
        </p:nvPicPr>
        <p:blipFill>
          <a:blip r:embed="rId2"/>
          <a:stretch>
            <a:fillRect/>
          </a:stretch>
        </p:blipFill>
        <p:spPr>
          <a:xfrm>
            <a:off x="2895600" y="-32455"/>
            <a:ext cx="6248400" cy="3156655"/>
          </a:xfrm>
          <a:prstGeom prst="rect">
            <a:avLst/>
          </a:prstGeom>
        </p:spPr>
      </p:pic>
      <p:pic>
        <p:nvPicPr>
          <p:cNvPr id="8" name="Picture 7">
            <a:extLst>
              <a:ext uri="{FF2B5EF4-FFF2-40B4-BE49-F238E27FC236}">
                <a16:creationId xmlns:a16="http://schemas.microsoft.com/office/drawing/2014/main" id="{1BCE50BD-57FF-4038-D89D-4BAE3BB09BE5}"/>
              </a:ext>
            </a:extLst>
          </p:cNvPr>
          <p:cNvPicPr>
            <a:picLocks noChangeAspect="1"/>
          </p:cNvPicPr>
          <p:nvPr/>
        </p:nvPicPr>
        <p:blipFill>
          <a:blip r:embed="rId3"/>
          <a:stretch>
            <a:fillRect/>
          </a:stretch>
        </p:blipFill>
        <p:spPr>
          <a:xfrm>
            <a:off x="2895600" y="2689060"/>
            <a:ext cx="6248400" cy="3491273"/>
          </a:xfrm>
          <a:prstGeom prst="rect">
            <a:avLst/>
          </a:prstGeom>
        </p:spPr>
      </p:pic>
    </p:spTree>
    <p:extLst>
      <p:ext uri="{BB962C8B-B14F-4D97-AF65-F5344CB8AC3E}">
        <p14:creationId xmlns:p14="http://schemas.microsoft.com/office/powerpoint/2010/main" val="286171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584C-CAA6-46C7-B23C-4DCFA91B15B2}"/>
              </a:ext>
            </a:extLst>
          </p:cNvPr>
          <p:cNvSpPr>
            <a:spLocks noGrp="1"/>
          </p:cNvSpPr>
          <p:nvPr>
            <p:ph type="title"/>
          </p:nvPr>
        </p:nvSpPr>
        <p:spPr>
          <a:xfrm>
            <a:off x="304800" y="63500"/>
            <a:ext cx="3160713" cy="774700"/>
          </a:xfrm>
        </p:spPr>
        <p:txBody>
          <a:bodyPr wrap="square" anchor="b">
            <a:normAutofit/>
          </a:bodyPr>
          <a:lstStyle/>
          <a:p>
            <a:r>
              <a:rPr lang="en-US" dirty="0">
                <a:effectLst>
                  <a:outerShdw blurRad="38100" dist="38100" dir="2700000" algn="tl">
                    <a:srgbClr val="000000">
                      <a:alpha val="43137"/>
                    </a:srgbClr>
                  </a:outerShdw>
                </a:effectLst>
              </a:rPr>
              <a:t>Adding the Chartfield String </a:t>
            </a:r>
          </a:p>
        </p:txBody>
      </p:sp>
      <p:graphicFrame>
        <p:nvGraphicFramePr>
          <p:cNvPr id="19" name="Text Placeholder 3">
            <a:extLst>
              <a:ext uri="{FF2B5EF4-FFF2-40B4-BE49-F238E27FC236}">
                <a16:creationId xmlns:a16="http://schemas.microsoft.com/office/drawing/2014/main" id="{B12A7457-3A44-4B08-85EE-70C5F13DBDC4}"/>
              </a:ext>
            </a:extLst>
          </p:cNvPr>
          <p:cNvGraphicFramePr/>
          <p:nvPr>
            <p:extLst>
              <p:ext uri="{D42A27DB-BD31-4B8C-83A1-F6EECF244321}">
                <p14:modId xmlns:p14="http://schemas.microsoft.com/office/powerpoint/2010/main" val="1920257039"/>
              </p:ext>
            </p:extLst>
          </p:nvPr>
        </p:nvGraphicFramePr>
        <p:xfrm>
          <a:off x="457200" y="990600"/>
          <a:ext cx="3008313" cy="487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a:extLst>
              <a:ext uri="{FF2B5EF4-FFF2-40B4-BE49-F238E27FC236}">
                <a16:creationId xmlns:a16="http://schemas.microsoft.com/office/drawing/2014/main" id="{85CAA83A-2E01-92C0-9DF8-A42ABB8F32CD}"/>
              </a:ext>
            </a:extLst>
          </p:cNvPr>
          <p:cNvPicPr>
            <a:picLocks noChangeAspect="1"/>
          </p:cNvPicPr>
          <p:nvPr/>
        </p:nvPicPr>
        <p:blipFill>
          <a:blip r:embed="rId7"/>
          <a:stretch>
            <a:fillRect/>
          </a:stretch>
        </p:blipFill>
        <p:spPr>
          <a:xfrm>
            <a:off x="3465513" y="1600200"/>
            <a:ext cx="5678487" cy="3217809"/>
          </a:xfrm>
          <a:prstGeom prst="rect">
            <a:avLst/>
          </a:prstGeom>
        </p:spPr>
      </p:pic>
    </p:spTree>
    <p:extLst>
      <p:ext uri="{BB962C8B-B14F-4D97-AF65-F5344CB8AC3E}">
        <p14:creationId xmlns:p14="http://schemas.microsoft.com/office/powerpoint/2010/main" val="226950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FD206C-8365-4F7A-B498-0BC6F4A427B5}"/>
              </a:ext>
            </a:extLst>
          </p:cNvPr>
          <p:cNvSpPr>
            <a:spLocks noGrp="1"/>
          </p:cNvSpPr>
          <p:nvPr>
            <p:ph type="subTitle" idx="1"/>
          </p:nvPr>
        </p:nvSpPr>
        <p:spPr>
          <a:xfrm>
            <a:off x="685800" y="1524000"/>
            <a:ext cx="7086600" cy="4114800"/>
          </a:xfrm>
        </p:spPr>
        <p:txBody>
          <a:bodyPr/>
          <a:lstStyle/>
          <a:p>
            <a:endParaRPr lang="en-US" dirty="0"/>
          </a:p>
        </p:txBody>
      </p:sp>
      <p:sp>
        <p:nvSpPr>
          <p:cNvPr id="4" name="Title 1">
            <a:extLst>
              <a:ext uri="{FF2B5EF4-FFF2-40B4-BE49-F238E27FC236}">
                <a16:creationId xmlns:a16="http://schemas.microsoft.com/office/drawing/2014/main" id="{7A45C7AD-E1BE-D3F4-F031-7E9C0B693197}"/>
              </a:ext>
            </a:extLst>
          </p:cNvPr>
          <p:cNvSpPr txBox="1">
            <a:spLocks/>
          </p:cNvSpPr>
          <p:nvPr/>
        </p:nvSpPr>
        <p:spPr bwMode="auto">
          <a:xfrm>
            <a:off x="152400" y="92075"/>
            <a:ext cx="8839200" cy="1143000"/>
          </a:xfrm>
          <a:prstGeom prst="rect">
            <a:avLst/>
          </a:prstGeom>
          <a:ln w="9525">
            <a:noFill/>
            <a:miter lim="800000"/>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ctr" rtl="0" fontAlgn="base">
              <a:spcBef>
                <a:spcPct val="0"/>
              </a:spcBef>
              <a:spcAft>
                <a:spcPct val="0"/>
              </a:spcAft>
              <a:defRPr sz="3200" b="1">
                <a:solidFill>
                  <a:schemeClr val="lt1"/>
                </a:solidFill>
                <a:latin typeface="+mn-lt"/>
                <a:ea typeface="+mn-ea"/>
                <a:cs typeface="+mn-cs"/>
              </a:defRPr>
            </a:lvl6pPr>
            <a:lvl7pPr marL="914400" algn="ctr" rtl="0" fontAlgn="base">
              <a:spcBef>
                <a:spcPct val="0"/>
              </a:spcBef>
              <a:spcAft>
                <a:spcPct val="0"/>
              </a:spcAft>
              <a:defRPr sz="3200" b="1">
                <a:solidFill>
                  <a:schemeClr val="lt1"/>
                </a:solidFill>
                <a:latin typeface="+mn-lt"/>
                <a:ea typeface="+mn-ea"/>
                <a:cs typeface="+mn-cs"/>
              </a:defRPr>
            </a:lvl7pPr>
            <a:lvl8pPr marL="1371600" algn="ctr" rtl="0" fontAlgn="base">
              <a:spcBef>
                <a:spcPct val="0"/>
              </a:spcBef>
              <a:spcAft>
                <a:spcPct val="0"/>
              </a:spcAft>
              <a:defRPr sz="3200" b="1">
                <a:solidFill>
                  <a:schemeClr val="lt1"/>
                </a:solidFill>
                <a:latin typeface="+mn-lt"/>
                <a:ea typeface="+mn-ea"/>
                <a:cs typeface="+mn-cs"/>
              </a:defRPr>
            </a:lvl8pPr>
            <a:lvl9pPr marL="1828800" algn="ctr" rtl="0" fontAlgn="base">
              <a:spcBef>
                <a:spcPct val="0"/>
              </a:spcBef>
              <a:spcAft>
                <a:spcPct val="0"/>
              </a:spcAft>
              <a:defRPr sz="3200" b="1">
                <a:solidFill>
                  <a:schemeClr val="lt1"/>
                </a:solidFill>
                <a:latin typeface="+mn-lt"/>
                <a:ea typeface="+mn-ea"/>
                <a:cs typeface="+mn-cs"/>
              </a:defRPr>
            </a:lvl9pPr>
          </a:lstStyle>
          <a:p>
            <a:pPr algn="l"/>
            <a:r>
              <a:rPr lang="en-US" sz="2000" b="0" dirty="0">
                <a:effectLst>
                  <a:outerShdw blurRad="38100" dist="38100" dir="2700000" algn="tl">
                    <a:srgbClr val="000000">
                      <a:alpha val="43137"/>
                    </a:srgbClr>
                  </a:outerShdw>
                </a:effectLst>
              </a:rPr>
              <a:t>Once the allocations are saved, the expense line item will show as Allocated on the right corner. Click on the </a:t>
            </a:r>
            <a:r>
              <a:rPr lang="en-US" sz="2000" b="0" u="sng" dirty="0">
                <a:solidFill>
                  <a:schemeClr val="accent1"/>
                </a:solidFill>
                <a:effectLst>
                  <a:outerShdw blurRad="38100" dist="38100" dir="2700000" algn="tl">
                    <a:srgbClr val="000000">
                      <a:alpha val="43137"/>
                    </a:srgbClr>
                  </a:outerShdw>
                </a:effectLst>
              </a:rPr>
              <a:t>Allocated</a:t>
            </a:r>
            <a:r>
              <a:rPr lang="en-US" sz="2000" b="0" dirty="0">
                <a:effectLst>
                  <a:outerShdw blurRad="38100" dist="38100" dir="2700000" algn="tl">
                    <a:srgbClr val="000000">
                      <a:alpha val="43137"/>
                    </a:srgbClr>
                  </a:outerShdw>
                </a:effectLst>
              </a:rPr>
              <a:t> button, to show the chart field strings on a small pop up. </a:t>
            </a:r>
            <a:endParaRPr lang="en-US" sz="2000" kern="0" dirty="0"/>
          </a:p>
        </p:txBody>
      </p:sp>
      <p:pic>
        <p:nvPicPr>
          <p:cNvPr id="6" name="Picture 5">
            <a:extLst>
              <a:ext uri="{FF2B5EF4-FFF2-40B4-BE49-F238E27FC236}">
                <a16:creationId xmlns:a16="http://schemas.microsoft.com/office/drawing/2014/main" id="{A3710ED1-44D2-79A0-AB4C-FEACABA8312F}"/>
              </a:ext>
            </a:extLst>
          </p:cNvPr>
          <p:cNvPicPr>
            <a:picLocks noChangeAspect="1"/>
          </p:cNvPicPr>
          <p:nvPr/>
        </p:nvPicPr>
        <p:blipFill>
          <a:blip r:embed="rId2"/>
          <a:stretch>
            <a:fillRect/>
          </a:stretch>
        </p:blipFill>
        <p:spPr>
          <a:xfrm>
            <a:off x="228600" y="1498723"/>
            <a:ext cx="8686800" cy="4165354"/>
          </a:xfrm>
          <a:prstGeom prst="rect">
            <a:avLst/>
          </a:prstGeom>
        </p:spPr>
      </p:pic>
    </p:spTree>
    <p:extLst>
      <p:ext uri="{BB962C8B-B14F-4D97-AF65-F5344CB8AC3E}">
        <p14:creationId xmlns:p14="http://schemas.microsoft.com/office/powerpoint/2010/main" val="4048450199"/>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5917</TotalTime>
  <Words>434</Words>
  <Application>Microsoft Office PowerPoint</Application>
  <PresentationFormat>On-screen Show (4:3)</PresentationFormat>
  <Paragraphs>31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Webdings</vt:lpstr>
      <vt:lpstr>Wingdings</vt:lpstr>
      <vt:lpstr>Blank Presentation</vt:lpstr>
      <vt:lpstr>Create an expense report with allocations </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PowerPoint Presentation</vt:lpstr>
      <vt:lpstr>Once the report is created, there will be alerts. All the red alerts will have to be cleared. Click on the down arrow to view all the alerts </vt:lpstr>
      <vt:lpstr>Clearing Alerts </vt:lpstr>
      <vt:lpstr>Adding Allocation</vt:lpstr>
      <vt:lpstr>Adding the Chartfield String </vt:lpstr>
      <vt:lpstr>PowerPoint Presentation</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406</cp:revision>
  <cp:lastPrinted>2018-01-23T22:52:57Z</cp:lastPrinted>
  <dcterms:created xsi:type="dcterms:W3CDTF">2014-01-06T17:52:42Z</dcterms:created>
  <dcterms:modified xsi:type="dcterms:W3CDTF">2025-11-20T19:24:56Z</dcterms:modified>
</cp:coreProperties>
</file>