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390" r:id="rId2"/>
    <p:sldId id="409" r:id="rId3"/>
    <p:sldId id="410" r:id="rId4"/>
    <p:sldId id="407" r:id="rId5"/>
    <p:sldId id="402" r:id="rId6"/>
    <p:sldId id="403" r:id="rId7"/>
    <p:sldId id="404" r:id="rId8"/>
    <p:sldId id="406" r:id="rId9"/>
    <p:sldId id="401" r:id="rId10"/>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DA3CB-88C0-409C-9C5E-97233F2878DD}" v="3" dt="2025-11-14T21:07:38.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05" autoAdjust="0"/>
  </p:normalViewPr>
  <p:slideViewPr>
    <p:cSldViewPr showGuides="1">
      <p:cViewPr varScale="1">
        <p:scale>
          <a:sx n="111" d="100"/>
          <a:sy n="111" d="100"/>
        </p:scale>
        <p:origin x="75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expense report with Hotel expense</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2" name="Content Placeholder 10">
            <a:extLst>
              <a:ext uri="{FF2B5EF4-FFF2-40B4-BE49-F238E27FC236}">
                <a16:creationId xmlns:a16="http://schemas.microsoft.com/office/drawing/2014/main" id="{877EBD91-39CE-6B28-6729-2B9D061CED34}"/>
              </a:ext>
            </a:extLst>
          </p:cNvPr>
          <p:cNvPicPr>
            <a:picLocks noChangeAspect="1"/>
          </p:cNvPicPr>
          <p:nvPr/>
        </p:nvPicPr>
        <p:blipFill>
          <a:blip r:embed="rId3"/>
          <a:stretch>
            <a:fillRect/>
          </a:stretch>
        </p:blipFill>
        <p:spPr bwMode="auto">
          <a:xfrm>
            <a:off x="129396" y="1295400"/>
            <a:ext cx="8960539" cy="4419600"/>
          </a:xfrm>
          <a:prstGeom prst="rect">
            <a:avLst/>
          </a:prstGeom>
          <a:noFill/>
          <a:ln w="9525">
            <a:noFill/>
            <a:miter lim="800000"/>
            <a:headEnd/>
            <a:tailEnd/>
          </a:ln>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pic>
        <p:nvPicPr>
          <p:cNvPr id="4" name="Picture 3">
            <a:extLst>
              <a:ext uri="{FF2B5EF4-FFF2-40B4-BE49-F238E27FC236}">
                <a16:creationId xmlns:a16="http://schemas.microsoft.com/office/drawing/2014/main" id="{AE782484-E19A-5371-C29E-1F06E32F9ADA}"/>
              </a:ext>
            </a:extLst>
          </p:cNvPr>
          <p:cNvPicPr>
            <a:picLocks noChangeAspect="1"/>
          </p:cNvPicPr>
          <p:nvPr/>
        </p:nvPicPr>
        <p:blipFill>
          <a:blip r:embed="rId2"/>
          <a:stretch>
            <a:fillRect/>
          </a:stretch>
        </p:blipFill>
        <p:spPr>
          <a:xfrm>
            <a:off x="152400" y="1600200"/>
            <a:ext cx="8762998" cy="4245601"/>
          </a:xfrm>
          <a:prstGeom prst="rect">
            <a:avLst/>
          </a:prstGeom>
        </p:spPr>
      </p:pic>
    </p:spTree>
    <p:extLst>
      <p:ext uri="{BB962C8B-B14F-4D97-AF65-F5344CB8AC3E}">
        <p14:creationId xmlns:p14="http://schemas.microsoft.com/office/powerpoint/2010/main" val="74389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9" name="Picture 8">
            <a:extLst>
              <a:ext uri="{FF2B5EF4-FFF2-40B4-BE49-F238E27FC236}">
                <a16:creationId xmlns:a16="http://schemas.microsoft.com/office/drawing/2014/main" id="{95FE82E8-86EC-7B2B-0049-25D804819267}"/>
              </a:ext>
            </a:extLst>
          </p:cNvPr>
          <p:cNvPicPr>
            <a:picLocks noChangeAspect="1"/>
          </p:cNvPicPr>
          <p:nvPr/>
        </p:nvPicPr>
        <p:blipFill>
          <a:blip r:embed="rId2"/>
          <a:stretch>
            <a:fillRect/>
          </a:stretch>
        </p:blipFill>
        <p:spPr>
          <a:xfrm>
            <a:off x="137653" y="914400"/>
            <a:ext cx="4359735" cy="4762881"/>
          </a:xfrm>
          <a:prstGeom prst="rect">
            <a:avLst/>
          </a:prstGeom>
        </p:spPr>
      </p:pic>
      <p:pic>
        <p:nvPicPr>
          <p:cNvPr id="12" name="Picture 11">
            <a:extLst>
              <a:ext uri="{FF2B5EF4-FFF2-40B4-BE49-F238E27FC236}">
                <a16:creationId xmlns:a16="http://schemas.microsoft.com/office/drawing/2014/main" id="{3A1F10A7-304B-F809-F953-029B6605CC6D}"/>
              </a:ext>
            </a:extLst>
          </p:cNvPr>
          <p:cNvPicPr>
            <a:picLocks noChangeAspect="1"/>
          </p:cNvPicPr>
          <p:nvPr/>
        </p:nvPicPr>
        <p:blipFill>
          <a:blip r:embed="rId3"/>
          <a:stretch>
            <a:fillRect/>
          </a:stretch>
        </p:blipFill>
        <p:spPr>
          <a:xfrm>
            <a:off x="4619624" y="1143000"/>
            <a:ext cx="4276190" cy="1723810"/>
          </a:xfrm>
          <a:prstGeom prst="rect">
            <a:avLst/>
          </a:prstGeom>
        </p:spPr>
      </p:pic>
      <p:pic>
        <p:nvPicPr>
          <p:cNvPr id="14" name="Picture 13">
            <a:extLst>
              <a:ext uri="{FF2B5EF4-FFF2-40B4-BE49-F238E27FC236}">
                <a16:creationId xmlns:a16="http://schemas.microsoft.com/office/drawing/2014/main" id="{A6148FD8-361A-DB25-4F31-7D71102CD536}"/>
              </a:ext>
            </a:extLst>
          </p:cNvPr>
          <p:cNvPicPr>
            <a:picLocks noChangeAspect="1"/>
          </p:cNvPicPr>
          <p:nvPr/>
        </p:nvPicPr>
        <p:blipFill>
          <a:blip r:embed="rId4"/>
          <a:stretch>
            <a:fillRect/>
          </a:stretch>
        </p:blipFill>
        <p:spPr>
          <a:xfrm>
            <a:off x="4619624" y="3445683"/>
            <a:ext cx="4276190" cy="1498089"/>
          </a:xfrm>
          <a:prstGeom prst="rect">
            <a:avLst/>
          </a:prstGeom>
        </p:spPr>
      </p:pic>
    </p:spTree>
    <p:extLst>
      <p:ext uri="{BB962C8B-B14F-4D97-AF65-F5344CB8AC3E}">
        <p14:creationId xmlns:p14="http://schemas.microsoft.com/office/powerpoint/2010/main" val="1193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FDD0-03DA-48F2-A3D3-9BD3BAB277C6}"/>
              </a:ext>
            </a:extLst>
          </p:cNvPr>
          <p:cNvSpPr>
            <a:spLocks noGrp="1"/>
          </p:cNvSpPr>
          <p:nvPr>
            <p:ph type="title"/>
          </p:nvPr>
        </p:nvSpPr>
        <p:spPr>
          <a:xfrm>
            <a:off x="457200" y="194094"/>
            <a:ext cx="8534400" cy="948906"/>
          </a:xfrm>
          <a:ln>
            <a:solidFill>
              <a:srgbClr val="FF0000"/>
            </a:solidFill>
          </a:ln>
        </p:spPr>
        <p:txBody>
          <a:bodyPr wrap="square" anchor="ctr">
            <a:normAutofit/>
          </a:bodyPr>
          <a:lstStyle/>
          <a:p>
            <a:pPr algn="l">
              <a:lnSpc>
                <a:spcPct val="90000"/>
              </a:lnSpc>
            </a:pPr>
            <a:r>
              <a:rPr lang="en-US" sz="1500" b="0" dirty="0">
                <a:effectLst>
                  <a:outerShdw blurRad="38100" dist="38100" dir="2700000" algn="tl">
                    <a:srgbClr val="000000">
                      <a:alpha val="43137"/>
                    </a:srgbClr>
                  </a:outerShdw>
                </a:effectLst>
              </a:rPr>
              <a:t>To add the Hotel expense, click on Add Expense &gt; Manually Create Expense &gt; Hotel-Domestic.</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hotel expenses out of the country, select Hotel-International.</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hotel expenses that involve a group of students, select Hotel – Group.</a:t>
            </a:r>
            <a:br>
              <a:rPr lang="en-US" sz="1500" b="0" dirty="0">
                <a:effectLst>
                  <a:outerShdw blurRad="38100" dist="38100" dir="2700000" algn="tl">
                    <a:srgbClr val="000000">
                      <a:alpha val="43137"/>
                    </a:srgbClr>
                  </a:outerShdw>
                </a:effectLst>
              </a:rPr>
            </a:br>
            <a:r>
              <a:rPr lang="en-US" sz="1500" b="0" dirty="0">
                <a:effectLst>
                  <a:outerShdw blurRad="38100" dist="38100" dir="2700000" algn="tl">
                    <a:srgbClr val="000000">
                      <a:alpha val="43137"/>
                    </a:srgbClr>
                  </a:outerShdw>
                </a:effectLst>
              </a:rPr>
              <a:t>For any other accommodation, like Airbnb, select Hotel - Other Accommodation.</a:t>
            </a:r>
          </a:p>
        </p:txBody>
      </p:sp>
      <p:pic>
        <p:nvPicPr>
          <p:cNvPr id="9" name="Picture 8">
            <a:extLst>
              <a:ext uri="{FF2B5EF4-FFF2-40B4-BE49-F238E27FC236}">
                <a16:creationId xmlns:a16="http://schemas.microsoft.com/office/drawing/2014/main" id="{40C36FAF-AE34-F502-634D-B3FD8BB9B138}"/>
              </a:ext>
            </a:extLst>
          </p:cNvPr>
          <p:cNvPicPr>
            <a:picLocks noChangeAspect="1"/>
          </p:cNvPicPr>
          <p:nvPr/>
        </p:nvPicPr>
        <p:blipFill>
          <a:blip r:embed="rId2"/>
          <a:stretch>
            <a:fillRect/>
          </a:stretch>
        </p:blipFill>
        <p:spPr>
          <a:xfrm>
            <a:off x="457200" y="1295400"/>
            <a:ext cx="8534400" cy="4582466"/>
          </a:xfrm>
          <a:prstGeom prst="rect">
            <a:avLst/>
          </a:prstGeom>
        </p:spPr>
      </p:pic>
    </p:spTree>
    <p:extLst>
      <p:ext uri="{BB962C8B-B14F-4D97-AF65-F5344CB8AC3E}">
        <p14:creationId xmlns:p14="http://schemas.microsoft.com/office/powerpoint/2010/main" val="100487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6B39-CCC8-4966-A724-59DE1FE3CFEF}"/>
              </a:ext>
            </a:extLst>
          </p:cNvPr>
          <p:cNvSpPr>
            <a:spLocks noGrp="1"/>
          </p:cNvSpPr>
          <p:nvPr>
            <p:ph type="title"/>
          </p:nvPr>
        </p:nvSpPr>
        <p:spPr>
          <a:xfrm>
            <a:off x="114300" y="76200"/>
            <a:ext cx="8915400" cy="914400"/>
          </a:xfrm>
          <a:ln>
            <a:solidFill>
              <a:srgbClr val="FF0000"/>
            </a:solidFill>
          </a:ln>
        </p:spPr>
        <p:txBody>
          <a:bodyPr wrap="square" anchor="ctr">
            <a:normAutofit/>
          </a:bodyPr>
          <a:lstStyle/>
          <a:p>
            <a:pPr algn="l">
              <a:lnSpc>
                <a:spcPct val="90000"/>
              </a:lnSpc>
            </a:pPr>
            <a:r>
              <a:rPr lang="en-US" sz="2000" b="0" dirty="0">
                <a:effectLst>
                  <a:outerShdw blurRad="38100" dist="38100" dir="2700000" algn="tl">
                    <a:srgbClr val="000000">
                      <a:alpha val="43137"/>
                    </a:srgbClr>
                  </a:outerShdw>
                </a:effectLst>
              </a:rPr>
              <a:t>Add the Date Range (Check-in date and Check-out date), Transaction Date, Business Purpose, Report/trip Type, Vendor Name, Lodging Location, Payment Type, and Amount. Once all that is entered, Save Expense. </a:t>
            </a:r>
          </a:p>
        </p:txBody>
      </p:sp>
      <p:sp>
        <p:nvSpPr>
          <p:cNvPr id="7" name="Content Placeholder 6">
            <a:extLst>
              <a:ext uri="{FF2B5EF4-FFF2-40B4-BE49-F238E27FC236}">
                <a16:creationId xmlns:a16="http://schemas.microsoft.com/office/drawing/2014/main" id="{87CE4F7A-4140-AF50-E2B1-7F2AA3B5311D}"/>
              </a:ext>
            </a:extLst>
          </p:cNvPr>
          <p:cNvSpPr>
            <a:spLocks noGrp="1"/>
          </p:cNvSpPr>
          <p:nvPr>
            <p:ph sz="half" idx="2"/>
          </p:nvPr>
        </p:nvSpPr>
        <p:spPr>
          <a:xfrm>
            <a:off x="114300" y="1010009"/>
            <a:ext cx="8915400" cy="1637582"/>
          </a:xfrm>
        </p:spPr>
        <p:txBody>
          <a:bodyPr/>
          <a:lstStyle/>
          <a:p>
            <a:r>
              <a:rPr lang="en-US" sz="1400" dirty="0"/>
              <a:t>Once the expense is saved, an alert will come up to itemize the expense</a:t>
            </a:r>
          </a:p>
          <a:p>
            <a:r>
              <a:rPr lang="en-US" sz="1400" dirty="0"/>
              <a:t>Click on “Yes” to proceed</a:t>
            </a:r>
          </a:p>
        </p:txBody>
      </p:sp>
      <p:pic>
        <p:nvPicPr>
          <p:cNvPr id="8" name="Picture 7">
            <a:extLst>
              <a:ext uri="{FF2B5EF4-FFF2-40B4-BE49-F238E27FC236}">
                <a16:creationId xmlns:a16="http://schemas.microsoft.com/office/drawing/2014/main" id="{477B827C-1A2B-A125-DECD-1C986BCDAB6C}"/>
              </a:ext>
            </a:extLst>
          </p:cNvPr>
          <p:cNvPicPr>
            <a:picLocks noChangeAspect="1"/>
          </p:cNvPicPr>
          <p:nvPr/>
        </p:nvPicPr>
        <p:blipFill>
          <a:blip r:embed="rId2"/>
          <a:stretch>
            <a:fillRect/>
          </a:stretch>
        </p:blipFill>
        <p:spPr>
          <a:xfrm>
            <a:off x="533400" y="1752600"/>
            <a:ext cx="7848600" cy="4547742"/>
          </a:xfrm>
          <a:prstGeom prst="rect">
            <a:avLst/>
          </a:prstGeom>
        </p:spPr>
      </p:pic>
    </p:spTree>
    <p:extLst>
      <p:ext uri="{BB962C8B-B14F-4D97-AF65-F5344CB8AC3E}">
        <p14:creationId xmlns:p14="http://schemas.microsoft.com/office/powerpoint/2010/main" val="167053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FB8C-152B-4562-9027-D89221206659}"/>
              </a:ext>
            </a:extLst>
          </p:cNvPr>
          <p:cNvSpPr>
            <a:spLocks noGrp="1"/>
          </p:cNvSpPr>
          <p:nvPr>
            <p:ph type="title"/>
          </p:nvPr>
        </p:nvSpPr>
        <p:spPr>
          <a:xfrm>
            <a:off x="304800" y="228600"/>
            <a:ext cx="8458200" cy="990600"/>
          </a:xfrm>
          <a:ln>
            <a:solidFill>
              <a:srgbClr val="FF0000"/>
            </a:solidFill>
          </a:ln>
        </p:spPr>
        <p:txBody>
          <a:bodyPr wrap="square" anchor="ctr">
            <a:normAutofit/>
          </a:bodyPr>
          <a:lstStyle/>
          <a:p>
            <a:r>
              <a:rPr lang="en-US" dirty="0">
                <a:effectLst>
                  <a:outerShdw blurRad="38100" dist="38100" dir="2700000" algn="tl">
                    <a:srgbClr val="000000">
                      <a:alpha val="43137"/>
                    </a:srgbClr>
                  </a:outerShdw>
                </a:effectLst>
              </a:rPr>
              <a:t>Adding Itemizations for hotel expense </a:t>
            </a:r>
          </a:p>
        </p:txBody>
      </p:sp>
      <p:sp>
        <p:nvSpPr>
          <p:cNvPr id="1028" name="Text Placeholder 3">
            <a:extLst>
              <a:ext uri="{FF2B5EF4-FFF2-40B4-BE49-F238E27FC236}">
                <a16:creationId xmlns:a16="http://schemas.microsoft.com/office/drawing/2014/main" id="{78ECADAF-767E-4B75-A1DE-F36708508589}"/>
              </a:ext>
            </a:extLst>
          </p:cNvPr>
          <p:cNvSpPr>
            <a:spLocks noGrp="1"/>
          </p:cNvSpPr>
          <p:nvPr>
            <p:ph sz="half" idx="2"/>
          </p:nvPr>
        </p:nvSpPr>
        <p:spPr>
          <a:xfrm>
            <a:off x="5257800" y="1371600"/>
            <a:ext cx="3657600" cy="4495800"/>
          </a:xfrm>
        </p:spPr>
        <p:txBody>
          <a:bodyPr wrap="square" anchor="t">
            <a:normAutofit/>
          </a:bodyPr>
          <a:lstStyle/>
          <a:p>
            <a:pPr marL="285750" indent="-285750">
              <a:lnSpc>
                <a:spcPct val="130000"/>
              </a:lnSpc>
              <a:buFont typeface="Wingdings" panose="05000000000000000000" pitchFamily="2" charset="2"/>
              <a:buChar char="q"/>
            </a:pPr>
            <a:r>
              <a:rPr lang="en-GB" sz="2000" dirty="0"/>
              <a:t>If the nightly rates are consistent, select </a:t>
            </a:r>
            <a:r>
              <a:rPr lang="en-GB" sz="2000" b="1" dirty="0"/>
              <a:t>“Same daily amount”</a:t>
            </a:r>
            <a:r>
              <a:rPr lang="en-GB" sz="2000" dirty="0"/>
              <a:t> from the dropdown. If the rates vary by night, select </a:t>
            </a:r>
            <a:r>
              <a:rPr lang="en-GB" sz="2000" b="1" dirty="0"/>
              <a:t>“Different daily amount.”</a:t>
            </a:r>
          </a:p>
          <a:p>
            <a:pPr marL="285750" indent="-285750">
              <a:lnSpc>
                <a:spcPct val="130000"/>
              </a:lnSpc>
              <a:buFont typeface="Wingdings" panose="05000000000000000000" pitchFamily="2" charset="2"/>
              <a:buChar char="q"/>
            </a:pPr>
            <a:r>
              <a:rPr lang="en-US" sz="2000" dirty="0"/>
              <a:t>Enter the Room Rate (per night) and Room Tax (per night)</a:t>
            </a:r>
          </a:p>
          <a:p>
            <a:pPr marL="285750" indent="-285750">
              <a:lnSpc>
                <a:spcPct val="130000"/>
              </a:lnSpc>
              <a:buFont typeface="Wingdings" panose="05000000000000000000" pitchFamily="2" charset="2"/>
              <a:buChar char="q"/>
            </a:pPr>
            <a:r>
              <a:rPr lang="en-US" sz="2000" dirty="0"/>
              <a:t>Save Itemization</a:t>
            </a:r>
          </a:p>
          <a:p>
            <a:pPr marL="285750" indent="-285750">
              <a:lnSpc>
                <a:spcPct val="130000"/>
              </a:lnSpc>
              <a:buFont typeface="Wingdings" panose="05000000000000000000" pitchFamily="2" charset="2"/>
              <a:buChar char="q"/>
            </a:pPr>
            <a:endParaRPr lang="en-US" sz="2000" dirty="0"/>
          </a:p>
        </p:txBody>
      </p:sp>
      <p:pic>
        <p:nvPicPr>
          <p:cNvPr id="9" name="Picture 8">
            <a:extLst>
              <a:ext uri="{FF2B5EF4-FFF2-40B4-BE49-F238E27FC236}">
                <a16:creationId xmlns:a16="http://schemas.microsoft.com/office/drawing/2014/main" id="{C43DA9A6-0818-52F9-2742-09E0003F5E55}"/>
              </a:ext>
            </a:extLst>
          </p:cNvPr>
          <p:cNvPicPr>
            <a:picLocks noChangeAspect="1"/>
          </p:cNvPicPr>
          <p:nvPr/>
        </p:nvPicPr>
        <p:blipFill>
          <a:blip r:embed="rId2"/>
          <a:stretch>
            <a:fillRect/>
          </a:stretch>
        </p:blipFill>
        <p:spPr>
          <a:xfrm>
            <a:off x="304800" y="1511519"/>
            <a:ext cx="4890516" cy="4215962"/>
          </a:xfrm>
          <a:prstGeom prst="rect">
            <a:avLst/>
          </a:prstGeom>
        </p:spPr>
      </p:pic>
    </p:spTree>
    <p:extLst>
      <p:ext uri="{BB962C8B-B14F-4D97-AF65-F5344CB8AC3E}">
        <p14:creationId xmlns:p14="http://schemas.microsoft.com/office/powerpoint/2010/main" val="21094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6B39-CCC8-4966-A724-59DE1FE3CFEF}"/>
              </a:ext>
            </a:extLst>
          </p:cNvPr>
          <p:cNvSpPr>
            <a:spLocks noGrp="1"/>
          </p:cNvSpPr>
          <p:nvPr>
            <p:ph type="title"/>
          </p:nvPr>
        </p:nvSpPr>
        <p:spPr>
          <a:xfrm>
            <a:off x="114300" y="76200"/>
            <a:ext cx="8915400" cy="990600"/>
          </a:xfrm>
          <a:ln>
            <a:solidFill>
              <a:schemeClr val="bg1"/>
            </a:solidFill>
          </a:ln>
        </p:spPr>
        <p:txBody>
          <a:bodyPr wrap="square" anchor="ctr">
            <a:normAutofit/>
          </a:bodyPr>
          <a:lstStyle/>
          <a:p>
            <a:pPr>
              <a:lnSpc>
                <a:spcPct val="90000"/>
              </a:lnSpc>
            </a:pPr>
            <a:r>
              <a:rPr lang="en-US" sz="2800" dirty="0">
                <a:effectLst>
                  <a:outerShdw blurRad="38100" dist="38100" dir="2700000" algn="tl">
                    <a:srgbClr val="000000">
                      <a:alpha val="43137"/>
                    </a:srgbClr>
                  </a:outerShdw>
                </a:effectLst>
              </a:rPr>
              <a:t>Attaching Receipts</a:t>
            </a:r>
            <a:endParaRPr lang="en-US" sz="2800" b="0" dirty="0">
              <a:effectLst>
                <a:outerShdw blurRad="38100" dist="38100" dir="2700000" algn="tl">
                  <a:srgbClr val="000000">
                    <a:alpha val="43137"/>
                  </a:srgbClr>
                </a:outerShdw>
              </a:effectLst>
            </a:endParaRPr>
          </a:p>
        </p:txBody>
      </p:sp>
      <p:sp>
        <p:nvSpPr>
          <p:cNvPr id="14" name="Content Placeholder 3">
            <a:extLst>
              <a:ext uri="{FF2B5EF4-FFF2-40B4-BE49-F238E27FC236}">
                <a16:creationId xmlns:a16="http://schemas.microsoft.com/office/drawing/2014/main" id="{780FE3E9-CE67-46B6-9313-D9E5EA919F59}"/>
              </a:ext>
            </a:extLst>
          </p:cNvPr>
          <p:cNvSpPr>
            <a:spLocks noGrp="1"/>
          </p:cNvSpPr>
          <p:nvPr>
            <p:ph sz="half" idx="2"/>
          </p:nvPr>
        </p:nvSpPr>
        <p:spPr>
          <a:xfrm>
            <a:off x="381000" y="934117"/>
            <a:ext cx="5742713" cy="1295400"/>
          </a:xfrm>
          <a:ln>
            <a:solidFill>
              <a:srgbClr val="FF0000"/>
            </a:solidFill>
          </a:ln>
        </p:spPr>
        <p:txBody>
          <a:bodyPr/>
          <a:lstStyle/>
          <a:p>
            <a:pPr>
              <a:buFont typeface="Wingdings" panose="05000000000000000000" pitchFamily="2" charset="2"/>
              <a:buChar char="q"/>
            </a:pPr>
            <a:r>
              <a:rPr lang="en-US" sz="1100" dirty="0"/>
              <a:t>Once the itemizations are saved, click on Attach Receipt Image</a:t>
            </a:r>
          </a:p>
          <a:p>
            <a:pPr>
              <a:buFont typeface="Wingdings" panose="05000000000000000000" pitchFamily="2" charset="2"/>
              <a:buChar char="q"/>
            </a:pPr>
            <a:r>
              <a:rPr lang="en-US" sz="1100" dirty="0"/>
              <a:t>The receipt can be uploaded from the receipt library (Attach icon), or, from the folder where the receipt is saved (Upload New Receipt)</a:t>
            </a:r>
          </a:p>
          <a:p>
            <a:pPr>
              <a:buFont typeface="Wingdings" panose="05000000000000000000" pitchFamily="2" charset="2"/>
              <a:buChar char="q"/>
            </a:pPr>
            <a:r>
              <a:rPr lang="en-US" sz="1100" dirty="0"/>
              <a:t>Attach receipt and any other supporting documentation and Save expense</a:t>
            </a:r>
          </a:p>
        </p:txBody>
      </p:sp>
      <p:pic>
        <p:nvPicPr>
          <p:cNvPr id="8" name="Picture 7">
            <a:extLst>
              <a:ext uri="{FF2B5EF4-FFF2-40B4-BE49-F238E27FC236}">
                <a16:creationId xmlns:a16="http://schemas.microsoft.com/office/drawing/2014/main" id="{F516F43E-834D-26FB-17E8-6F637C034293}"/>
              </a:ext>
            </a:extLst>
          </p:cNvPr>
          <p:cNvPicPr>
            <a:picLocks noChangeAspect="1"/>
          </p:cNvPicPr>
          <p:nvPr/>
        </p:nvPicPr>
        <p:blipFill>
          <a:blip r:embed="rId2"/>
          <a:stretch>
            <a:fillRect/>
          </a:stretch>
        </p:blipFill>
        <p:spPr>
          <a:xfrm>
            <a:off x="114300" y="2286000"/>
            <a:ext cx="7581402" cy="3733800"/>
          </a:xfrm>
          <a:prstGeom prst="rect">
            <a:avLst/>
          </a:prstGeom>
        </p:spPr>
      </p:pic>
      <p:pic>
        <p:nvPicPr>
          <p:cNvPr id="12" name="Picture 11">
            <a:extLst>
              <a:ext uri="{FF2B5EF4-FFF2-40B4-BE49-F238E27FC236}">
                <a16:creationId xmlns:a16="http://schemas.microsoft.com/office/drawing/2014/main" id="{5C72CE8B-3B5B-70E2-7699-643FEB63875F}"/>
              </a:ext>
            </a:extLst>
          </p:cNvPr>
          <p:cNvPicPr>
            <a:picLocks noChangeAspect="1"/>
          </p:cNvPicPr>
          <p:nvPr/>
        </p:nvPicPr>
        <p:blipFill>
          <a:blip r:embed="rId3"/>
          <a:stretch>
            <a:fillRect/>
          </a:stretch>
        </p:blipFill>
        <p:spPr>
          <a:xfrm>
            <a:off x="6233700" y="152400"/>
            <a:ext cx="2905987" cy="3824545"/>
          </a:xfrm>
          <a:prstGeom prst="rect">
            <a:avLst/>
          </a:prstGeom>
        </p:spPr>
      </p:pic>
      <p:pic>
        <p:nvPicPr>
          <p:cNvPr id="17" name="Picture 16">
            <a:extLst>
              <a:ext uri="{FF2B5EF4-FFF2-40B4-BE49-F238E27FC236}">
                <a16:creationId xmlns:a16="http://schemas.microsoft.com/office/drawing/2014/main" id="{D869ED13-6DF4-8088-C225-39A91F10968E}"/>
              </a:ext>
            </a:extLst>
          </p:cNvPr>
          <p:cNvPicPr>
            <a:picLocks noChangeAspect="1"/>
          </p:cNvPicPr>
          <p:nvPr/>
        </p:nvPicPr>
        <p:blipFill>
          <a:blip r:embed="rId4"/>
          <a:stretch>
            <a:fillRect/>
          </a:stretch>
        </p:blipFill>
        <p:spPr>
          <a:xfrm>
            <a:off x="7772400" y="4267200"/>
            <a:ext cx="876542" cy="561886"/>
          </a:xfrm>
          <a:prstGeom prst="rect">
            <a:avLst/>
          </a:prstGeom>
        </p:spPr>
      </p:pic>
    </p:spTree>
    <p:extLst>
      <p:ext uri="{BB962C8B-B14F-4D97-AF65-F5344CB8AC3E}">
        <p14:creationId xmlns:p14="http://schemas.microsoft.com/office/powerpoint/2010/main" val="24858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a:r>
            <a:r>
              <a:rPr lang="en-US" dirty="0">
                <a:solidFill>
                  <a:srgbClr val="FF0000"/>
                </a:solidFill>
                <a:effectLst>
                  <a:outerShdw blurRad="38100" dist="38100" dir="2700000" algn="tl">
                    <a:srgbClr val="000000">
                      <a:alpha val="43137"/>
                    </a:srgbClr>
                  </a:outerShdw>
                </a:effectLst>
                <a:latin typeface="Arial"/>
                <a:cs typeface="Arial"/>
                <a:hlinkClick r:id="rId3"/>
              </a:rPr>
              <a:t>travel@csusb.edu</a:t>
            </a:r>
            <a:r>
              <a:rPr lang="en-US" dirty="0">
                <a:solidFill>
                  <a:srgbClr val="FF0000"/>
                </a:solidFill>
                <a:effectLst>
                  <a:outerShdw blurRad="38100" dist="38100" dir="2700000" algn="tl">
                    <a:srgbClr val="000000">
                      <a:alpha val="43137"/>
                    </a:srgbClr>
                  </a:outerShdw>
                </a:effectLst>
                <a:latin typeface="Arial"/>
                <a:cs typeface="Arial"/>
              </a:rPr>
              <a:t> at 909-537-5155</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14082</TotalTime>
  <Words>364</Words>
  <Application>Microsoft Office PowerPoint</Application>
  <PresentationFormat>On-screen Show (4:3)</PresentationFormat>
  <Paragraphs>25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Webdings</vt:lpstr>
      <vt:lpstr>Wingdings</vt:lpstr>
      <vt:lpstr>Blank Presentation</vt:lpstr>
      <vt:lpstr>Create a domestic expense report with Hotel expense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To add the Hotel expense, click on Add Expense &gt; Manually Create Expense &gt; Hotel-Domestic. For hotel expenses out of the country, select Hotel-International. For hotel expenses that involve a group of students, select Hotel – Group. For any other accommodation, like Airbnb, select Hotel - Other Accommodation.</vt:lpstr>
      <vt:lpstr>Add the Date Range (Check-in date and Check-out date), Transaction Date, Business Purpose, Report/trip Type, Vendor Name, Lodging Location, Payment Type, and Amount. Once all that is entered, Save Expense. </vt:lpstr>
      <vt:lpstr>Adding Itemizations for hotel expense </vt:lpstr>
      <vt:lpstr>Attaching Receipts</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409</cp:revision>
  <cp:lastPrinted>2018-01-23T22:52:57Z</cp:lastPrinted>
  <dcterms:created xsi:type="dcterms:W3CDTF">2014-01-06T17:52:42Z</dcterms:created>
  <dcterms:modified xsi:type="dcterms:W3CDTF">2025-11-20T19:41:56Z</dcterms:modified>
</cp:coreProperties>
</file>