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390" r:id="rId2"/>
    <p:sldId id="402" r:id="rId3"/>
    <p:sldId id="396" r:id="rId4"/>
    <p:sldId id="403" r:id="rId5"/>
    <p:sldId id="404" r:id="rId6"/>
    <p:sldId id="405" r:id="rId7"/>
    <p:sldId id="406" r:id="rId8"/>
    <p:sldId id="407" r:id="rId9"/>
    <p:sldId id="408" r:id="rId10"/>
    <p:sldId id="409" r:id="rId11"/>
    <p:sldId id="410" r:id="rId12"/>
    <p:sldId id="411" r:id="rId13"/>
    <p:sldId id="412" r:id="rId14"/>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p:scale>
          <a:sx n="112" d="100"/>
          <a:sy n="112" d="100"/>
        </p:scale>
        <p:origin x="684" y="72"/>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6</a:t>
            </a:fld>
            <a:endParaRPr lang="en-US"/>
          </a:p>
        </p:txBody>
      </p:sp>
    </p:spTree>
    <p:extLst>
      <p:ext uri="{BB962C8B-B14F-4D97-AF65-F5344CB8AC3E}">
        <p14:creationId xmlns:p14="http://schemas.microsoft.com/office/powerpoint/2010/main" val="3429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10</a:t>
            </a:fld>
            <a:endParaRPr lang="en-US"/>
          </a:p>
        </p:txBody>
      </p:sp>
    </p:spTree>
    <p:extLst>
      <p:ext uri="{BB962C8B-B14F-4D97-AF65-F5344CB8AC3E}">
        <p14:creationId xmlns:p14="http://schemas.microsoft.com/office/powerpoint/2010/main" val="175614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13</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an international expense report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5BD792-4B59-1D6F-C099-8B76CABCE2D0}"/>
              </a:ext>
            </a:extLst>
          </p:cNvPr>
          <p:cNvSpPr>
            <a:spLocks noGrp="1"/>
          </p:cNvSpPr>
          <p:nvPr>
            <p:ph type="title"/>
          </p:nvPr>
        </p:nvSpPr>
        <p:spPr>
          <a:xfrm>
            <a:off x="533400" y="304800"/>
            <a:ext cx="53340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r>
              <a:rPr lang="en-US" sz="2000" dirty="0"/>
              <a:t>Once you click on Submit Report, the following screens will appear </a:t>
            </a:r>
          </a:p>
        </p:txBody>
      </p:sp>
      <p:sp>
        <p:nvSpPr>
          <p:cNvPr id="18" name="Text Placeholder 2">
            <a:extLst>
              <a:ext uri="{FF2B5EF4-FFF2-40B4-BE49-F238E27FC236}">
                <a16:creationId xmlns:a16="http://schemas.microsoft.com/office/drawing/2014/main" id="{CFD5AB05-63DA-1D47-9419-F7E4E831FB12}"/>
              </a:ext>
            </a:extLst>
          </p:cNvPr>
          <p:cNvSpPr>
            <a:spLocks noGrp="1"/>
          </p:cNvSpPr>
          <p:nvPr>
            <p:ph type="body" sz="quarter" idx="10"/>
          </p:nvPr>
        </p:nvSpPr>
        <p:spPr>
          <a:xfrm>
            <a:off x="685800" y="1676400"/>
            <a:ext cx="5029200" cy="4191000"/>
          </a:xfrm>
        </p:spPr>
        <p:txBody>
          <a:bodyPr/>
          <a:lstStyle/>
          <a:p>
            <a:pPr>
              <a:buFont typeface="Wingdings" panose="05000000000000000000" pitchFamily="2" charset="2"/>
              <a:buChar char="q"/>
            </a:pPr>
            <a:r>
              <a:rPr lang="en-US" sz="1600" dirty="0"/>
              <a:t>This screen will show a breakdown of the report totals - </a:t>
            </a:r>
            <a:r>
              <a:rPr lang="en-US" sz="1600" u="sng" dirty="0"/>
              <a:t>Due Employee </a:t>
            </a:r>
            <a:r>
              <a:rPr lang="en-US" sz="1600" dirty="0"/>
              <a:t>is the actual amount of reimbursement to the payee. Click on Submit Report</a:t>
            </a:r>
          </a:p>
          <a:p>
            <a:pPr>
              <a:buFont typeface="Wingdings" panose="05000000000000000000" pitchFamily="2" charset="2"/>
              <a:buChar char="q"/>
            </a:pPr>
            <a:r>
              <a:rPr lang="en-US" sz="1600" dirty="0"/>
              <a:t>This screen shows that Original Paper Receipts are required, and then click on Continue</a:t>
            </a:r>
          </a:p>
          <a:p>
            <a:pPr>
              <a:buFont typeface="Wingdings" panose="05000000000000000000" pitchFamily="2" charset="2"/>
              <a:buChar char="q"/>
            </a:pPr>
            <a:r>
              <a:rPr lang="en-US" sz="1600" dirty="0"/>
              <a:t>The CSUSB Report Certification page appears, click on accept &amp; continue </a:t>
            </a:r>
          </a:p>
        </p:txBody>
      </p:sp>
      <p:pic>
        <p:nvPicPr>
          <p:cNvPr id="26" name="Picture 25">
            <a:extLst>
              <a:ext uri="{FF2B5EF4-FFF2-40B4-BE49-F238E27FC236}">
                <a16:creationId xmlns:a16="http://schemas.microsoft.com/office/drawing/2014/main" id="{6F86097D-1D4F-0036-8603-531CA89DE854}"/>
              </a:ext>
            </a:extLst>
          </p:cNvPr>
          <p:cNvPicPr>
            <a:picLocks noChangeAspect="1"/>
          </p:cNvPicPr>
          <p:nvPr/>
        </p:nvPicPr>
        <p:blipFill>
          <a:blip r:embed="rId3"/>
          <a:stretch>
            <a:fillRect/>
          </a:stretch>
        </p:blipFill>
        <p:spPr>
          <a:xfrm>
            <a:off x="5658829" y="105609"/>
            <a:ext cx="3285473" cy="2606179"/>
          </a:xfrm>
          <a:prstGeom prst="rect">
            <a:avLst/>
          </a:prstGeom>
        </p:spPr>
      </p:pic>
      <p:pic>
        <p:nvPicPr>
          <p:cNvPr id="28" name="Picture 27">
            <a:extLst>
              <a:ext uri="{FF2B5EF4-FFF2-40B4-BE49-F238E27FC236}">
                <a16:creationId xmlns:a16="http://schemas.microsoft.com/office/drawing/2014/main" id="{E81C3259-F14A-A573-E316-48EF77230FCF}"/>
              </a:ext>
            </a:extLst>
          </p:cNvPr>
          <p:cNvPicPr>
            <a:picLocks noChangeAspect="1"/>
          </p:cNvPicPr>
          <p:nvPr/>
        </p:nvPicPr>
        <p:blipFill>
          <a:blip r:embed="rId4"/>
          <a:stretch>
            <a:fillRect/>
          </a:stretch>
        </p:blipFill>
        <p:spPr>
          <a:xfrm>
            <a:off x="5410200" y="2819400"/>
            <a:ext cx="3830572" cy="1593468"/>
          </a:xfrm>
          <a:prstGeom prst="rect">
            <a:avLst/>
          </a:prstGeom>
        </p:spPr>
      </p:pic>
      <p:pic>
        <p:nvPicPr>
          <p:cNvPr id="30" name="Picture 29">
            <a:extLst>
              <a:ext uri="{FF2B5EF4-FFF2-40B4-BE49-F238E27FC236}">
                <a16:creationId xmlns:a16="http://schemas.microsoft.com/office/drawing/2014/main" id="{B40A04CD-C6F2-E70F-1303-2B1695ABB1BB}"/>
              </a:ext>
            </a:extLst>
          </p:cNvPr>
          <p:cNvPicPr>
            <a:picLocks noChangeAspect="1"/>
          </p:cNvPicPr>
          <p:nvPr/>
        </p:nvPicPr>
        <p:blipFill>
          <a:blip r:embed="rId5"/>
          <a:stretch>
            <a:fillRect/>
          </a:stretch>
        </p:blipFill>
        <p:spPr>
          <a:xfrm>
            <a:off x="4853524" y="4520480"/>
            <a:ext cx="4290476" cy="1766667"/>
          </a:xfrm>
          <a:prstGeom prst="rect">
            <a:avLst/>
          </a:prstGeom>
        </p:spPr>
      </p:pic>
    </p:spTree>
    <p:extLst>
      <p:ext uri="{BB962C8B-B14F-4D97-AF65-F5344CB8AC3E}">
        <p14:creationId xmlns:p14="http://schemas.microsoft.com/office/powerpoint/2010/main" val="24996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FBA0-D947-08CF-58BA-951A683D69C3}"/>
              </a:ext>
            </a:extLst>
          </p:cNvPr>
          <p:cNvSpPr>
            <a:spLocks noGrp="1"/>
          </p:cNvSpPr>
          <p:nvPr>
            <p:ph type="title"/>
          </p:nvPr>
        </p:nvSpPr>
        <p:spPr>
          <a:xfrm>
            <a:off x="685799" y="304800"/>
            <a:ext cx="8305799" cy="990600"/>
          </a:xfrm>
          <a:ln>
            <a:solidFill>
              <a:srgbClr val="FF0000"/>
            </a:solidFill>
          </a:ln>
        </p:spPr>
        <p:txBody>
          <a:bodyPr wrap="square" anchor="ctr">
            <a:normAutofit fontScale="90000"/>
          </a:bodyPr>
          <a:lstStyle/>
          <a:p>
            <a:r>
              <a:rPr lang="en-US" kern="0" dirty="0"/>
              <a:t>Once you click on continue, the approval Flow will appear </a:t>
            </a:r>
          </a:p>
        </p:txBody>
      </p:sp>
      <p:sp>
        <p:nvSpPr>
          <p:cNvPr id="11" name="Content Placeholder 2">
            <a:extLst>
              <a:ext uri="{FF2B5EF4-FFF2-40B4-BE49-F238E27FC236}">
                <a16:creationId xmlns:a16="http://schemas.microsoft.com/office/drawing/2014/main" id="{A0B64E5A-3D94-0F69-8AB6-93580D2BC5AA}"/>
              </a:ext>
            </a:extLst>
          </p:cNvPr>
          <p:cNvSpPr>
            <a:spLocks noGrp="1"/>
          </p:cNvSpPr>
          <p:nvPr>
            <p:ph sz="half" idx="1"/>
          </p:nvPr>
        </p:nvSpPr>
        <p:spPr>
          <a:xfrm>
            <a:off x="685800" y="1371600"/>
            <a:ext cx="3810000" cy="4648200"/>
          </a:xfrm>
        </p:spPr>
        <p:txBody>
          <a:bodyPr/>
          <a:lstStyle/>
          <a:p>
            <a:r>
              <a:rPr lang="en-US" sz="1200" dirty="0"/>
              <a:t>Concur Audit Service – known as Verify, is an AI tool that checks for </a:t>
            </a:r>
            <a:r>
              <a:rPr lang="en-GB" sz="1200" dirty="0"/>
              <a:t>checks for compliance issues, errors, and policy violations.</a:t>
            </a:r>
            <a:endParaRPr lang="en-US" sz="1200" dirty="0"/>
          </a:p>
          <a:p>
            <a:r>
              <a:rPr lang="en-US" sz="1200" dirty="0"/>
              <a:t>Travel/Supervisor Approval – This is the reports to/manager of the employee and will populate the name </a:t>
            </a:r>
          </a:p>
          <a:p>
            <a:r>
              <a:rPr lang="en-US" sz="1200" dirty="0"/>
              <a:t>Cost object Approval – This is the budget approver of the department. The name will be hidden behind the scenes, but it is the approver that was added to the header</a:t>
            </a:r>
          </a:p>
          <a:p>
            <a:r>
              <a:rPr lang="en-US" sz="1200" dirty="0"/>
              <a:t>Accounts Payable Review – This is the Accounts Payable department. All expense reports are reviewed and approved by accounts payable as the last approver</a:t>
            </a:r>
          </a:p>
        </p:txBody>
      </p:sp>
      <p:pic>
        <p:nvPicPr>
          <p:cNvPr id="4" name="Picture 3">
            <a:extLst>
              <a:ext uri="{FF2B5EF4-FFF2-40B4-BE49-F238E27FC236}">
                <a16:creationId xmlns:a16="http://schemas.microsoft.com/office/drawing/2014/main" id="{F73F3743-A692-EA5B-E8D6-CE625217554E}"/>
              </a:ext>
            </a:extLst>
          </p:cNvPr>
          <p:cNvPicPr>
            <a:picLocks noChangeAspect="1"/>
          </p:cNvPicPr>
          <p:nvPr/>
        </p:nvPicPr>
        <p:blipFill>
          <a:blip r:embed="rId2"/>
          <a:stretch>
            <a:fillRect/>
          </a:stretch>
        </p:blipFill>
        <p:spPr>
          <a:xfrm>
            <a:off x="4572000" y="1669328"/>
            <a:ext cx="4344868" cy="3519343"/>
          </a:xfrm>
          <a:prstGeom prst="rect">
            <a:avLst/>
          </a:prstGeom>
        </p:spPr>
      </p:pic>
    </p:spTree>
    <p:extLst>
      <p:ext uri="{BB962C8B-B14F-4D97-AF65-F5344CB8AC3E}">
        <p14:creationId xmlns:p14="http://schemas.microsoft.com/office/powerpoint/2010/main" val="283264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5B371F-63F6-CC8C-7F56-93DA969011AE}"/>
              </a:ext>
            </a:extLst>
          </p:cNvPr>
          <p:cNvSpPr>
            <a:spLocks noGrp="1"/>
          </p:cNvSpPr>
          <p:nvPr>
            <p:ph type="title"/>
          </p:nvPr>
        </p:nvSpPr>
        <p:spPr>
          <a:xfrm>
            <a:off x="152400" y="274638"/>
            <a:ext cx="8534400" cy="639761"/>
          </a:xfrm>
          <a:ln>
            <a:solidFill>
              <a:srgbClr val="FF0000"/>
            </a:solidFill>
          </a:ln>
        </p:spPr>
        <p:txBody>
          <a:bodyPr/>
          <a:lstStyle/>
          <a:p>
            <a:r>
              <a:rPr lang="en-US" sz="1800" dirty="0"/>
              <a:t>Once the Approval flow is reviewed, click on Submit Report – A pop-up will appear as Report submitted  </a:t>
            </a:r>
          </a:p>
        </p:txBody>
      </p:sp>
      <p:sp>
        <p:nvSpPr>
          <p:cNvPr id="19" name="Text Placeholder 2">
            <a:extLst>
              <a:ext uri="{FF2B5EF4-FFF2-40B4-BE49-F238E27FC236}">
                <a16:creationId xmlns:a16="http://schemas.microsoft.com/office/drawing/2014/main" id="{46C74E37-4560-6692-BE9B-BF0DBD5125DB}"/>
              </a:ext>
            </a:extLst>
          </p:cNvPr>
          <p:cNvSpPr>
            <a:spLocks noGrp="1"/>
          </p:cNvSpPr>
          <p:nvPr>
            <p:ph type="body" idx="1"/>
          </p:nvPr>
        </p:nvSpPr>
        <p:spPr>
          <a:xfrm>
            <a:off x="457200" y="1535113"/>
            <a:ext cx="4040188" cy="639762"/>
          </a:xfrm>
        </p:spPr>
        <p:txBody>
          <a:bodyPr/>
          <a:lstStyle/>
          <a:p>
            <a:endParaRPr lang="en-US" dirty="0"/>
          </a:p>
        </p:txBody>
      </p:sp>
      <p:sp>
        <p:nvSpPr>
          <p:cNvPr id="20" name="Text Placeholder 4">
            <a:extLst>
              <a:ext uri="{FF2B5EF4-FFF2-40B4-BE49-F238E27FC236}">
                <a16:creationId xmlns:a16="http://schemas.microsoft.com/office/drawing/2014/main" id="{86C3D0A9-D394-F124-BD92-6F1E94D4290D}"/>
              </a:ext>
            </a:extLst>
          </p:cNvPr>
          <p:cNvSpPr>
            <a:spLocks noGrp="1"/>
          </p:cNvSpPr>
          <p:nvPr>
            <p:ph type="body" sz="quarter" idx="3"/>
          </p:nvPr>
        </p:nvSpPr>
        <p:spPr>
          <a:xfrm>
            <a:off x="4645025" y="1535113"/>
            <a:ext cx="4041775" cy="639762"/>
          </a:xfrm>
        </p:spPr>
        <p:txBody>
          <a:bodyPr/>
          <a:lstStyle/>
          <a:p>
            <a:endParaRPr lang="en-US"/>
          </a:p>
        </p:txBody>
      </p:sp>
      <p:pic>
        <p:nvPicPr>
          <p:cNvPr id="3" name="Picture 2">
            <a:extLst>
              <a:ext uri="{FF2B5EF4-FFF2-40B4-BE49-F238E27FC236}">
                <a16:creationId xmlns:a16="http://schemas.microsoft.com/office/drawing/2014/main" id="{A4EFCF0D-C795-D256-6D54-E242CE3F34DA}"/>
              </a:ext>
            </a:extLst>
          </p:cNvPr>
          <p:cNvPicPr>
            <a:picLocks noChangeAspect="1"/>
          </p:cNvPicPr>
          <p:nvPr/>
        </p:nvPicPr>
        <p:blipFill>
          <a:blip r:embed="rId2"/>
          <a:stretch>
            <a:fillRect/>
          </a:stretch>
        </p:blipFill>
        <p:spPr>
          <a:xfrm>
            <a:off x="304800" y="1114714"/>
            <a:ext cx="5714286" cy="4628571"/>
          </a:xfrm>
          <a:prstGeom prst="rect">
            <a:avLst/>
          </a:prstGeom>
        </p:spPr>
      </p:pic>
      <p:pic>
        <p:nvPicPr>
          <p:cNvPr id="11" name="Picture 10">
            <a:extLst>
              <a:ext uri="{FF2B5EF4-FFF2-40B4-BE49-F238E27FC236}">
                <a16:creationId xmlns:a16="http://schemas.microsoft.com/office/drawing/2014/main" id="{26F4A68F-EAFF-8598-BE43-0FE27B5B3A2D}"/>
              </a:ext>
            </a:extLst>
          </p:cNvPr>
          <p:cNvPicPr>
            <a:picLocks noChangeAspect="1"/>
          </p:cNvPicPr>
          <p:nvPr/>
        </p:nvPicPr>
        <p:blipFill>
          <a:blip r:embed="rId3"/>
          <a:stretch>
            <a:fillRect/>
          </a:stretch>
        </p:blipFill>
        <p:spPr>
          <a:xfrm>
            <a:off x="3962400" y="1447800"/>
            <a:ext cx="4876800" cy="2559752"/>
          </a:xfrm>
          <a:prstGeom prst="rect">
            <a:avLst/>
          </a:prstGeom>
        </p:spPr>
      </p:pic>
    </p:spTree>
    <p:extLst>
      <p:ext uri="{BB962C8B-B14F-4D97-AF65-F5344CB8AC3E}">
        <p14:creationId xmlns:p14="http://schemas.microsoft.com/office/powerpoint/2010/main" val="2384706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76200" y="731838"/>
            <a:ext cx="8229600" cy="9445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ctr">
              <a:spcAft>
                <a:spcPts val="600"/>
              </a:spcAft>
            </a:pPr>
            <a:r>
              <a:rPr lang="en-US" sz="3200" b="1" dirty="0">
                <a:solidFill>
                  <a:schemeClr val="tx1"/>
                </a:solidFill>
                <a:effectLst>
                  <a:outerShdw blurRad="38100" dist="38100" dir="2700000" algn="tl">
                    <a:srgbClr val="000000">
                      <a:alpha val="43137"/>
                    </a:srgbClr>
                  </a:outerShdw>
                </a:effectLst>
                <a:latin typeface="+mj-lt"/>
                <a:ea typeface="+mj-ea"/>
                <a:cs typeface="+mj-cs"/>
              </a:rPr>
              <a:t>THANK YOU!</a:t>
            </a:r>
          </a:p>
        </p:txBody>
      </p:sp>
      <p:sp>
        <p:nvSpPr>
          <p:cNvPr id="4" name="Rectangle 3"/>
          <p:cNvSpPr/>
          <p:nvPr/>
        </p:nvSpPr>
        <p:spPr bwMode="auto">
          <a:xfrm>
            <a:off x="609600" y="1676400"/>
            <a:ext cx="8077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algn="l">
              <a:lnSpc>
                <a:spcPct val="130000"/>
              </a:lnSpc>
              <a:spcBef>
                <a:spcPct val="20000"/>
              </a:spcBef>
              <a:buClr>
                <a:schemeClr val="accent1"/>
              </a:buClr>
              <a:buSzPct val="90000"/>
            </a:pPr>
            <a:r>
              <a:rPr lang="en-US" sz="1800" b="1" dirty="0">
                <a:solidFill>
                  <a:schemeClr val="tx1"/>
                </a:solidFill>
                <a:effectLst>
                  <a:outerShdw blurRad="38100" dist="38100" dir="2700000" algn="tl">
                    <a:srgbClr val="000000">
                      <a:alpha val="43137"/>
                    </a:srgbClr>
                  </a:outerShdw>
                </a:effectLst>
                <a:latin typeface="+mn-lt"/>
                <a:ea typeface="+mn-ea"/>
                <a:cs typeface="+mn-cs"/>
              </a:rPr>
              <a:t>If further information or assistance is needed, please do not hesitate to contact Accounts Payable/Travel at </a:t>
            </a:r>
            <a:r>
              <a:rPr lang="en-US" sz="1800" b="1" dirty="0">
                <a:solidFill>
                  <a:schemeClr val="tx1"/>
                </a:solidFill>
                <a:effectLst>
                  <a:outerShdw blurRad="38100" dist="38100" dir="2700000" algn="tl">
                    <a:srgbClr val="000000">
                      <a:alpha val="43137"/>
                    </a:srgbClr>
                  </a:outerShdw>
                </a:effectLst>
                <a:latin typeface="+mn-lt"/>
                <a:ea typeface="+mn-ea"/>
                <a:cs typeface="+mn-cs"/>
                <a:hlinkClick r:id="rId3"/>
              </a:rPr>
              <a:t>travel@csusb.edu</a:t>
            </a:r>
            <a:r>
              <a:rPr lang="en-US" sz="1800" b="1" dirty="0">
                <a:solidFill>
                  <a:schemeClr val="tx1"/>
                </a:solidFill>
                <a:effectLst>
                  <a:outerShdw blurRad="38100" dist="38100" dir="2700000" algn="tl">
                    <a:srgbClr val="000000">
                      <a:alpha val="43137"/>
                    </a:srgbClr>
                  </a:outerShdw>
                </a:effectLst>
                <a:latin typeface="+mn-lt"/>
                <a:ea typeface="+mn-ea"/>
                <a:cs typeface="+mn-cs"/>
              </a:rPr>
              <a:t> or 909-537-5155.</a:t>
            </a:r>
          </a:p>
        </p:txBody>
      </p:sp>
    </p:spTree>
    <p:extLst>
      <p:ext uri="{BB962C8B-B14F-4D97-AF65-F5344CB8AC3E}">
        <p14:creationId xmlns:p14="http://schemas.microsoft.com/office/powerpoint/2010/main" val="302639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59555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DA0DFA-EBB2-4144-A4CE-EC06BB6D368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F2EF4F65-E427-85E4-8E70-5FF4F4BD4ADB}"/>
              </a:ext>
            </a:extLst>
          </p:cNvPr>
          <p:cNvPicPr>
            <a:picLocks noChangeAspect="1"/>
          </p:cNvPicPr>
          <p:nvPr/>
        </p:nvPicPr>
        <p:blipFill>
          <a:blip r:embed="rId2"/>
          <a:stretch>
            <a:fillRect/>
          </a:stretch>
        </p:blipFill>
        <p:spPr>
          <a:xfrm>
            <a:off x="267419" y="1600200"/>
            <a:ext cx="8800381" cy="4245601"/>
          </a:xfrm>
          <a:prstGeom prst="rect">
            <a:avLst/>
          </a:prstGeom>
        </p:spPr>
      </p:pic>
      <p:sp>
        <p:nvSpPr>
          <p:cNvPr id="7" name="Title 1">
            <a:extLst>
              <a:ext uri="{FF2B5EF4-FFF2-40B4-BE49-F238E27FC236}">
                <a16:creationId xmlns:a16="http://schemas.microsoft.com/office/drawing/2014/main" id="{EDB04D9D-96E7-A7BB-B20F-A3873A7F2AAF}"/>
              </a:ext>
            </a:extLst>
          </p:cNvPr>
          <p:cNvSpPr>
            <a:spLocks noGrp="1"/>
          </p:cNvSpPr>
          <p:nvPr>
            <p:ph type="ctrTitle"/>
          </p:nvPr>
        </p:nvSpPr>
        <p:spPr>
          <a:xfrm>
            <a:off x="267419" y="76200"/>
            <a:ext cx="8800381" cy="1393199"/>
          </a:xfrm>
        </p:spPr>
        <p:style>
          <a:lnRef idx="0">
            <a:schemeClr val="accent1"/>
          </a:lnRef>
          <a:fillRef idx="3">
            <a:schemeClr val="accent1"/>
          </a:fillRef>
          <a:effectRef idx="3">
            <a:schemeClr val="accent1"/>
          </a:effectRef>
          <a:fontRef idx="minor">
            <a:schemeClr val="lt1"/>
          </a:fontRef>
        </p:style>
        <p:txBody>
          <a:bodyPr/>
          <a:lstStyle/>
          <a:p>
            <a:r>
              <a:rPr lang="en-US" sz="2400" dirty="0"/>
              <a:t>To begin the expense report, click on Create, then Start a Report </a:t>
            </a:r>
          </a:p>
        </p:txBody>
      </p:sp>
    </p:spTree>
    <p:extLst>
      <p:ext uri="{BB962C8B-B14F-4D97-AF65-F5344CB8AC3E}">
        <p14:creationId xmlns:p14="http://schemas.microsoft.com/office/powerpoint/2010/main" val="224142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6C2B1644-E97B-EA78-3CE7-B0995DE7E6B1}"/>
              </a:ext>
            </a:extLst>
          </p:cNvPr>
          <p:cNvSpPr>
            <a:spLocks noGrp="1"/>
          </p:cNvSpPr>
          <p:nvPr>
            <p:ph type="body" idx="1"/>
          </p:nvPr>
        </p:nvSpPr>
        <p:spPr>
          <a:xfrm>
            <a:off x="152399" y="76201"/>
            <a:ext cx="4344990" cy="609600"/>
          </a:xfrm>
        </p:spPr>
        <p:style>
          <a:lnRef idx="0">
            <a:schemeClr val="accent1"/>
          </a:lnRef>
          <a:fillRef idx="3">
            <a:schemeClr val="accent1"/>
          </a:fillRef>
          <a:effectRef idx="3">
            <a:schemeClr val="accent1"/>
          </a:effectRef>
          <a:fontRef idx="minor">
            <a:schemeClr val="lt1"/>
          </a:fontRef>
        </p:style>
        <p:txBody>
          <a:bodyPr/>
          <a:lstStyle/>
          <a:p>
            <a:r>
              <a:rPr lang="en-US" sz="1400" dirty="0"/>
              <a:t>Click on Create from an Approved Request </a:t>
            </a:r>
          </a:p>
        </p:txBody>
      </p:sp>
      <p:sp>
        <p:nvSpPr>
          <p:cNvPr id="38" name="Text Placeholder 4">
            <a:extLst>
              <a:ext uri="{FF2B5EF4-FFF2-40B4-BE49-F238E27FC236}">
                <a16:creationId xmlns:a16="http://schemas.microsoft.com/office/drawing/2014/main" id="{5E7D7AC5-159B-159E-17E6-B83408021C5C}"/>
              </a:ext>
            </a:extLst>
          </p:cNvPr>
          <p:cNvSpPr>
            <a:spLocks noGrp="1"/>
          </p:cNvSpPr>
          <p:nvPr>
            <p:ph type="body" sz="quarter" idx="3"/>
          </p:nvPr>
        </p:nvSpPr>
        <p:spPr>
          <a:xfrm>
            <a:off x="4583503" y="76201"/>
            <a:ext cx="4355203" cy="756225"/>
          </a:xfrm>
        </p:spPr>
        <p:style>
          <a:lnRef idx="0">
            <a:schemeClr val="accent1"/>
          </a:lnRef>
          <a:fillRef idx="3">
            <a:schemeClr val="accent1"/>
          </a:fillRef>
          <a:effectRef idx="3">
            <a:schemeClr val="accent1"/>
          </a:effectRef>
          <a:fontRef idx="minor">
            <a:schemeClr val="lt1"/>
          </a:fontRef>
        </p:style>
        <p:txBody>
          <a:bodyPr/>
          <a:lstStyle/>
          <a:p>
            <a:endParaRPr lang="en-US" sz="1200" dirty="0"/>
          </a:p>
          <a:p>
            <a:endParaRPr lang="en-US" sz="1200" dirty="0"/>
          </a:p>
          <a:p>
            <a:r>
              <a:rPr lang="en-US" sz="1100" dirty="0"/>
              <a:t>Once you click on create from an Approved Request </a:t>
            </a:r>
          </a:p>
          <a:p>
            <a:r>
              <a:rPr lang="en-US" sz="1100" dirty="0"/>
              <a:t> -- Click on the first pop up Create From an Approved Request</a:t>
            </a:r>
          </a:p>
          <a:p>
            <a:r>
              <a:rPr lang="en-US" sz="1100" dirty="0"/>
              <a:t> --Select the Available Request and Create Report</a:t>
            </a:r>
          </a:p>
        </p:txBody>
      </p:sp>
      <p:pic>
        <p:nvPicPr>
          <p:cNvPr id="9" name="Picture 8">
            <a:extLst>
              <a:ext uri="{FF2B5EF4-FFF2-40B4-BE49-F238E27FC236}">
                <a16:creationId xmlns:a16="http://schemas.microsoft.com/office/drawing/2014/main" id="{95FE82E8-86EC-7B2B-0049-25D804819267}"/>
              </a:ext>
            </a:extLst>
          </p:cNvPr>
          <p:cNvPicPr>
            <a:picLocks noChangeAspect="1"/>
          </p:cNvPicPr>
          <p:nvPr/>
        </p:nvPicPr>
        <p:blipFill>
          <a:blip r:embed="rId2"/>
          <a:stretch>
            <a:fillRect/>
          </a:stretch>
        </p:blipFill>
        <p:spPr>
          <a:xfrm>
            <a:off x="137653" y="914400"/>
            <a:ext cx="4359735" cy="4762881"/>
          </a:xfrm>
          <a:prstGeom prst="rect">
            <a:avLst/>
          </a:prstGeom>
        </p:spPr>
      </p:pic>
      <p:pic>
        <p:nvPicPr>
          <p:cNvPr id="12" name="Picture 11">
            <a:extLst>
              <a:ext uri="{FF2B5EF4-FFF2-40B4-BE49-F238E27FC236}">
                <a16:creationId xmlns:a16="http://schemas.microsoft.com/office/drawing/2014/main" id="{3A1F10A7-304B-F809-F953-029B6605CC6D}"/>
              </a:ext>
            </a:extLst>
          </p:cNvPr>
          <p:cNvPicPr>
            <a:picLocks noChangeAspect="1"/>
          </p:cNvPicPr>
          <p:nvPr/>
        </p:nvPicPr>
        <p:blipFill>
          <a:blip r:embed="rId3"/>
          <a:stretch>
            <a:fillRect/>
          </a:stretch>
        </p:blipFill>
        <p:spPr>
          <a:xfrm>
            <a:off x="4619624" y="1143000"/>
            <a:ext cx="4276190" cy="1723810"/>
          </a:xfrm>
          <a:prstGeom prst="rect">
            <a:avLst/>
          </a:prstGeom>
        </p:spPr>
      </p:pic>
      <p:pic>
        <p:nvPicPr>
          <p:cNvPr id="14" name="Picture 13">
            <a:extLst>
              <a:ext uri="{FF2B5EF4-FFF2-40B4-BE49-F238E27FC236}">
                <a16:creationId xmlns:a16="http://schemas.microsoft.com/office/drawing/2014/main" id="{A6148FD8-361A-DB25-4F31-7D71102CD536}"/>
              </a:ext>
            </a:extLst>
          </p:cNvPr>
          <p:cNvPicPr>
            <a:picLocks noChangeAspect="1"/>
          </p:cNvPicPr>
          <p:nvPr/>
        </p:nvPicPr>
        <p:blipFill>
          <a:blip r:embed="rId4"/>
          <a:stretch>
            <a:fillRect/>
          </a:stretch>
        </p:blipFill>
        <p:spPr>
          <a:xfrm>
            <a:off x="4619624" y="3445683"/>
            <a:ext cx="4276190" cy="1498089"/>
          </a:xfrm>
          <a:prstGeom prst="rect">
            <a:avLst/>
          </a:prstGeom>
        </p:spPr>
      </p:pic>
    </p:spTree>
    <p:extLst>
      <p:ext uri="{BB962C8B-B14F-4D97-AF65-F5344CB8AC3E}">
        <p14:creationId xmlns:p14="http://schemas.microsoft.com/office/powerpoint/2010/main" val="91964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3E88-8408-4141-A4EE-2A678A35A2B4}"/>
              </a:ext>
            </a:extLst>
          </p:cNvPr>
          <p:cNvSpPr>
            <a:spLocks noGrp="1"/>
          </p:cNvSpPr>
          <p:nvPr>
            <p:ph type="title"/>
          </p:nvPr>
        </p:nvSpPr>
        <p:spPr>
          <a:xfrm>
            <a:off x="304800" y="304800"/>
            <a:ext cx="86868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r>
              <a:rPr lang="en-US" sz="1600" dirty="0"/>
              <a:t>Once the report is created, there will be alerts. All the red alerts will have to be cleared. Click on the down arrow to view all the alerts </a:t>
            </a:r>
          </a:p>
        </p:txBody>
      </p:sp>
      <p:sp>
        <p:nvSpPr>
          <p:cNvPr id="4" name="Content Placeholder 3">
            <a:extLst>
              <a:ext uri="{FF2B5EF4-FFF2-40B4-BE49-F238E27FC236}">
                <a16:creationId xmlns:a16="http://schemas.microsoft.com/office/drawing/2014/main" id="{66F03176-6349-4DE8-1EBE-3D9F899BE0F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56EC3D2-7BD6-C0AE-466F-4D9C11CBED6D}"/>
              </a:ext>
            </a:extLst>
          </p:cNvPr>
          <p:cNvPicPr>
            <a:picLocks noChangeAspect="1"/>
          </p:cNvPicPr>
          <p:nvPr/>
        </p:nvPicPr>
        <p:blipFill>
          <a:blip r:embed="rId2"/>
          <a:stretch>
            <a:fillRect/>
          </a:stretch>
        </p:blipFill>
        <p:spPr>
          <a:xfrm>
            <a:off x="76200" y="1607147"/>
            <a:ext cx="8991600" cy="4339032"/>
          </a:xfrm>
          <a:prstGeom prst="rect">
            <a:avLst/>
          </a:prstGeom>
        </p:spPr>
      </p:pic>
    </p:spTree>
    <p:extLst>
      <p:ext uri="{BB962C8B-B14F-4D97-AF65-F5344CB8AC3E}">
        <p14:creationId xmlns:p14="http://schemas.microsoft.com/office/powerpoint/2010/main" val="176171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F3957AB-B8C9-C24E-3639-FF1199631BD6}"/>
              </a:ext>
            </a:extLst>
          </p:cNvPr>
          <p:cNvSpPr>
            <a:spLocks noGrp="1"/>
          </p:cNvSpPr>
          <p:nvPr>
            <p:ph type="title"/>
          </p:nvPr>
        </p:nvSpPr>
        <p:spPr>
          <a:xfrm>
            <a:off x="304798" y="15815"/>
            <a:ext cx="3008313" cy="946150"/>
          </a:xfrm>
        </p:spPr>
        <p:style>
          <a:lnRef idx="0">
            <a:schemeClr val="accent1"/>
          </a:lnRef>
          <a:fillRef idx="3">
            <a:schemeClr val="accent1"/>
          </a:fillRef>
          <a:effectRef idx="3">
            <a:schemeClr val="accent1"/>
          </a:effectRef>
          <a:fontRef idx="minor">
            <a:schemeClr val="lt1"/>
          </a:fontRef>
        </p:style>
        <p:txBody>
          <a:bodyPr/>
          <a:lstStyle/>
          <a:p>
            <a:r>
              <a:rPr lang="en-US" dirty="0"/>
              <a:t>Clearing Alerts </a:t>
            </a:r>
          </a:p>
        </p:txBody>
      </p:sp>
      <p:sp>
        <p:nvSpPr>
          <p:cNvPr id="18" name="Text Placeholder 3">
            <a:extLst>
              <a:ext uri="{FF2B5EF4-FFF2-40B4-BE49-F238E27FC236}">
                <a16:creationId xmlns:a16="http://schemas.microsoft.com/office/drawing/2014/main" id="{963568CF-81CD-6655-B969-972E767EA945}"/>
              </a:ext>
            </a:extLst>
          </p:cNvPr>
          <p:cNvSpPr>
            <a:spLocks noGrp="1"/>
          </p:cNvSpPr>
          <p:nvPr>
            <p:ph type="body" sz="half" idx="2"/>
          </p:nvPr>
        </p:nvSpPr>
        <p:spPr>
          <a:xfrm>
            <a:off x="304797" y="1066799"/>
            <a:ext cx="3008313" cy="4911307"/>
          </a:xfrm>
        </p:spPr>
        <p:txBody>
          <a:bodyPr/>
          <a:lstStyle/>
          <a:p>
            <a:pPr marL="285750" indent="-285750">
              <a:buFont typeface="Wingdings" panose="05000000000000000000" pitchFamily="2" charset="2"/>
              <a:buChar char="q"/>
            </a:pPr>
            <a:r>
              <a:rPr lang="en-US" sz="1000" dirty="0"/>
              <a:t>In an expense report, there will always be an alert for missing data in the report header.</a:t>
            </a:r>
          </a:p>
          <a:p>
            <a:pPr marL="285750" indent="-285750">
              <a:buFont typeface="Wingdings" panose="05000000000000000000" pitchFamily="2" charset="2"/>
              <a:buChar char="q"/>
            </a:pPr>
            <a:r>
              <a:rPr lang="en-US" sz="1000" dirty="0"/>
              <a:t>Please click on view and you will be directed to the header page, to update the missing information, including the budget approver, and hit save</a:t>
            </a:r>
          </a:p>
          <a:p>
            <a:pPr marL="285750" indent="-285750">
              <a:buFont typeface="Wingdings" panose="05000000000000000000" pitchFamily="2" charset="2"/>
              <a:buChar char="q"/>
            </a:pPr>
            <a:r>
              <a:rPr lang="en-US" sz="1000" dirty="0"/>
              <a:t>All the other alerts will be either for attaching receipts, adding location for airfare, lodging etc. for expenses on the report</a:t>
            </a:r>
          </a:p>
          <a:p>
            <a:pPr marL="285750" indent="-285750">
              <a:buFont typeface="Wingdings" panose="05000000000000000000" pitchFamily="2" charset="2"/>
              <a:buChar char="q"/>
            </a:pPr>
            <a:r>
              <a:rPr lang="en-US" sz="1000" dirty="0"/>
              <a:t>Since the expense report is created from your Travel Request prior to travel, you must update the actual meals for each specific days and exclude meals provided at the event. The per diem meals and incidentals will auto populate on the report, based on the travel allowance that was created on the request</a:t>
            </a:r>
          </a:p>
          <a:p>
            <a:endParaRPr lang="en-US" dirty="0"/>
          </a:p>
        </p:txBody>
      </p:sp>
      <p:pic>
        <p:nvPicPr>
          <p:cNvPr id="5" name="Picture 4">
            <a:extLst>
              <a:ext uri="{FF2B5EF4-FFF2-40B4-BE49-F238E27FC236}">
                <a16:creationId xmlns:a16="http://schemas.microsoft.com/office/drawing/2014/main" id="{0E762554-55B3-B1E9-FEAD-3A50FD5320A2}"/>
              </a:ext>
            </a:extLst>
          </p:cNvPr>
          <p:cNvPicPr>
            <a:picLocks noChangeAspect="1"/>
          </p:cNvPicPr>
          <p:nvPr/>
        </p:nvPicPr>
        <p:blipFill>
          <a:blip r:embed="rId3"/>
          <a:stretch>
            <a:fillRect/>
          </a:stretch>
        </p:blipFill>
        <p:spPr>
          <a:xfrm>
            <a:off x="3371491" y="228600"/>
            <a:ext cx="5715000" cy="2924770"/>
          </a:xfrm>
          <a:prstGeom prst="rect">
            <a:avLst/>
          </a:prstGeom>
        </p:spPr>
      </p:pic>
      <p:pic>
        <p:nvPicPr>
          <p:cNvPr id="9" name="Picture 8">
            <a:extLst>
              <a:ext uri="{FF2B5EF4-FFF2-40B4-BE49-F238E27FC236}">
                <a16:creationId xmlns:a16="http://schemas.microsoft.com/office/drawing/2014/main" id="{A99A394B-32C2-AE37-8399-D062AA752CF8}"/>
              </a:ext>
            </a:extLst>
          </p:cNvPr>
          <p:cNvPicPr>
            <a:picLocks noChangeAspect="1"/>
          </p:cNvPicPr>
          <p:nvPr/>
        </p:nvPicPr>
        <p:blipFill>
          <a:blip r:embed="rId4"/>
          <a:stretch>
            <a:fillRect/>
          </a:stretch>
        </p:blipFill>
        <p:spPr>
          <a:xfrm>
            <a:off x="3374366" y="3243760"/>
            <a:ext cx="5772510" cy="2734347"/>
          </a:xfrm>
          <a:prstGeom prst="rect">
            <a:avLst/>
          </a:prstGeom>
        </p:spPr>
      </p:pic>
    </p:spTree>
    <p:extLst>
      <p:ext uri="{BB962C8B-B14F-4D97-AF65-F5344CB8AC3E}">
        <p14:creationId xmlns:p14="http://schemas.microsoft.com/office/powerpoint/2010/main" val="3110035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EB790-1B5E-815F-DD49-FCE48F7FCD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A0EA6-4995-CF25-872B-F2CE452C5079}"/>
              </a:ext>
            </a:extLst>
          </p:cNvPr>
          <p:cNvSpPr>
            <a:spLocks noGrp="1"/>
          </p:cNvSpPr>
          <p:nvPr>
            <p:ph type="title"/>
          </p:nvPr>
        </p:nvSpPr>
        <p:spPr>
          <a:xfrm>
            <a:off x="228600" y="152400"/>
            <a:ext cx="86868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r>
              <a:rPr lang="en-US" sz="1600" dirty="0"/>
              <a:t>Adding Expenses: If there are prepaid expenses like airfare paid on the CSUSB Aircard, and other travel expenses like transportation etc. paid on the Corporate card, those transactions need to be imported from the Available Expenses section</a:t>
            </a:r>
          </a:p>
        </p:txBody>
      </p:sp>
      <p:sp>
        <p:nvSpPr>
          <p:cNvPr id="4" name="Content Placeholder 3">
            <a:extLst>
              <a:ext uri="{FF2B5EF4-FFF2-40B4-BE49-F238E27FC236}">
                <a16:creationId xmlns:a16="http://schemas.microsoft.com/office/drawing/2014/main" id="{93E8D491-A312-3C19-C843-ECD2197ABE94}"/>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22AAC331-B37D-D1F6-9529-661BB72849CD}"/>
              </a:ext>
            </a:extLst>
          </p:cNvPr>
          <p:cNvPicPr>
            <a:picLocks noChangeAspect="1"/>
          </p:cNvPicPr>
          <p:nvPr/>
        </p:nvPicPr>
        <p:blipFill>
          <a:blip r:embed="rId2"/>
          <a:stretch>
            <a:fillRect/>
          </a:stretch>
        </p:blipFill>
        <p:spPr>
          <a:xfrm>
            <a:off x="114300" y="1447800"/>
            <a:ext cx="8915400" cy="4495800"/>
          </a:xfrm>
          <a:prstGeom prst="rect">
            <a:avLst/>
          </a:prstGeom>
        </p:spPr>
      </p:pic>
    </p:spTree>
    <p:extLst>
      <p:ext uri="{BB962C8B-B14F-4D97-AF65-F5344CB8AC3E}">
        <p14:creationId xmlns:p14="http://schemas.microsoft.com/office/powerpoint/2010/main" val="114917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01AAA-653F-A13F-1136-737440528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60F87-0ACC-4443-593A-0032F2F4FCBA}"/>
              </a:ext>
            </a:extLst>
          </p:cNvPr>
          <p:cNvSpPr>
            <a:spLocks noGrp="1"/>
          </p:cNvSpPr>
          <p:nvPr>
            <p:ph type="title"/>
          </p:nvPr>
        </p:nvSpPr>
        <p:spPr>
          <a:xfrm>
            <a:off x="114300" y="152400"/>
            <a:ext cx="88011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r>
              <a:rPr lang="en-US" sz="1600" dirty="0"/>
              <a:t>Adding Expenses: Select the Air Card expenses, and if the travel related Corporate card expenses, and click on Add To Report available on the bottom right hand corner</a:t>
            </a:r>
          </a:p>
        </p:txBody>
      </p:sp>
      <p:sp>
        <p:nvSpPr>
          <p:cNvPr id="4" name="Content Placeholder 3">
            <a:extLst>
              <a:ext uri="{FF2B5EF4-FFF2-40B4-BE49-F238E27FC236}">
                <a16:creationId xmlns:a16="http://schemas.microsoft.com/office/drawing/2014/main" id="{62D4B408-180A-85E6-0CFF-8239AB2005F2}"/>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E182CFB7-E35D-4D2B-CA08-D634A1289FC0}"/>
              </a:ext>
            </a:extLst>
          </p:cNvPr>
          <p:cNvPicPr>
            <a:picLocks noChangeAspect="1"/>
          </p:cNvPicPr>
          <p:nvPr/>
        </p:nvPicPr>
        <p:blipFill>
          <a:blip r:embed="rId2"/>
          <a:stretch>
            <a:fillRect/>
          </a:stretch>
        </p:blipFill>
        <p:spPr>
          <a:xfrm>
            <a:off x="114300" y="1447800"/>
            <a:ext cx="8801100" cy="4352420"/>
          </a:xfrm>
          <a:prstGeom prst="rect">
            <a:avLst/>
          </a:prstGeom>
        </p:spPr>
      </p:pic>
    </p:spTree>
    <p:extLst>
      <p:ext uri="{BB962C8B-B14F-4D97-AF65-F5344CB8AC3E}">
        <p14:creationId xmlns:p14="http://schemas.microsoft.com/office/powerpoint/2010/main" val="320051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041C1-A35E-6A1C-48A8-43B692A02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43142-700B-3119-4A98-5E3C9FFCBF3F}"/>
              </a:ext>
            </a:extLst>
          </p:cNvPr>
          <p:cNvSpPr>
            <a:spLocks noGrp="1"/>
          </p:cNvSpPr>
          <p:nvPr>
            <p:ph type="title"/>
          </p:nvPr>
        </p:nvSpPr>
        <p:spPr>
          <a:xfrm>
            <a:off x="565313" y="36320"/>
            <a:ext cx="8273887" cy="1162050"/>
          </a:xfrm>
        </p:spPr>
        <p:style>
          <a:lnRef idx="0">
            <a:schemeClr val="accent1"/>
          </a:lnRef>
          <a:fillRef idx="3">
            <a:schemeClr val="accent1"/>
          </a:fillRef>
          <a:effectRef idx="3">
            <a:schemeClr val="accent1"/>
          </a:effectRef>
          <a:fontRef idx="minor">
            <a:schemeClr val="lt1"/>
          </a:fontRef>
        </p:style>
        <p:txBody>
          <a:bodyPr wrap="square" anchor="b">
            <a:normAutofit/>
          </a:bodyPr>
          <a:lstStyle/>
          <a:p>
            <a:r>
              <a:rPr lang="en-US" dirty="0">
                <a:solidFill>
                  <a:schemeClr val="tx1"/>
                </a:solidFill>
              </a:rPr>
              <a:t>Adding Expenses : International Trips </a:t>
            </a:r>
          </a:p>
        </p:txBody>
      </p:sp>
      <p:pic>
        <p:nvPicPr>
          <p:cNvPr id="7" name="Picture 6">
            <a:extLst>
              <a:ext uri="{FF2B5EF4-FFF2-40B4-BE49-F238E27FC236}">
                <a16:creationId xmlns:a16="http://schemas.microsoft.com/office/drawing/2014/main" id="{BDAD74F4-B08B-32DC-525B-0A75B010D927}"/>
              </a:ext>
            </a:extLst>
          </p:cNvPr>
          <p:cNvPicPr>
            <a:picLocks noChangeAspect="1"/>
          </p:cNvPicPr>
          <p:nvPr/>
        </p:nvPicPr>
        <p:blipFill>
          <a:blip r:embed="rId2"/>
          <a:stretch>
            <a:fillRect/>
          </a:stretch>
        </p:blipFill>
        <p:spPr>
          <a:xfrm>
            <a:off x="3733800" y="1600200"/>
            <a:ext cx="5105400" cy="3124200"/>
          </a:xfrm>
          <a:prstGeom prst="rect">
            <a:avLst/>
          </a:prstGeom>
          <a:noFill/>
        </p:spPr>
      </p:pic>
      <p:sp>
        <p:nvSpPr>
          <p:cNvPr id="10" name="Content Placeholder 3">
            <a:extLst>
              <a:ext uri="{FF2B5EF4-FFF2-40B4-BE49-F238E27FC236}">
                <a16:creationId xmlns:a16="http://schemas.microsoft.com/office/drawing/2014/main" id="{B3C0E147-7E87-5C12-61AB-2A5D4298B7B6}"/>
              </a:ext>
            </a:extLst>
          </p:cNvPr>
          <p:cNvSpPr>
            <a:spLocks noGrp="1"/>
          </p:cNvSpPr>
          <p:nvPr>
            <p:ph type="body" sz="half" idx="2"/>
          </p:nvPr>
        </p:nvSpPr>
        <p:spPr>
          <a:xfrm>
            <a:off x="457200" y="1295400"/>
            <a:ext cx="3276600" cy="4830763"/>
          </a:xfrm>
        </p:spPr>
        <p:txBody>
          <a:bodyPr wrap="square" anchor="t">
            <a:normAutofit/>
          </a:bodyPr>
          <a:lstStyle/>
          <a:p>
            <a:pPr marL="171450" indent="-171450">
              <a:lnSpc>
                <a:spcPct val="130000"/>
              </a:lnSpc>
              <a:buFont typeface="Wingdings" panose="05000000000000000000" pitchFamily="2" charset="2"/>
              <a:buChar char="q"/>
            </a:pPr>
            <a:r>
              <a:rPr lang="en-US" sz="1200" dirty="0"/>
              <a:t>The meals and incidentals for international trip will populate from the travel allowance that was created on the travel request</a:t>
            </a:r>
          </a:p>
          <a:p>
            <a:pPr marL="171450" indent="-171450">
              <a:lnSpc>
                <a:spcPct val="130000"/>
              </a:lnSpc>
              <a:buFont typeface="Wingdings" panose="05000000000000000000" pitchFamily="2" charset="2"/>
              <a:buChar char="q"/>
            </a:pPr>
            <a:r>
              <a:rPr lang="en-US" sz="1200" dirty="0"/>
              <a:t>Lodging expenses for international trips is now based on actuals</a:t>
            </a:r>
          </a:p>
          <a:p>
            <a:pPr marL="171450" indent="-171450">
              <a:lnSpc>
                <a:spcPct val="130000"/>
              </a:lnSpc>
              <a:buFont typeface="Wingdings" panose="05000000000000000000" pitchFamily="2" charset="2"/>
              <a:buChar char="q"/>
            </a:pPr>
            <a:r>
              <a:rPr lang="en-US" sz="1200" dirty="0"/>
              <a:t>The air expense paid using Concur should be imported from the Available expenses section</a:t>
            </a:r>
          </a:p>
          <a:p>
            <a:pPr marL="171450" indent="-171450">
              <a:lnSpc>
                <a:spcPct val="130000"/>
              </a:lnSpc>
              <a:buFont typeface="Wingdings" panose="05000000000000000000" pitchFamily="2" charset="2"/>
              <a:buChar char="q"/>
            </a:pPr>
            <a:r>
              <a:rPr lang="en-US" sz="1200" dirty="0"/>
              <a:t>All other travel expenses paid using a corporate related to the trip must also be imported from the Available expenses section</a:t>
            </a:r>
          </a:p>
          <a:p>
            <a:pPr marL="171450" indent="-171450">
              <a:lnSpc>
                <a:spcPct val="130000"/>
              </a:lnSpc>
              <a:buFont typeface="Wingdings" panose="05000000000000000000" pitchFamily="2" charset="2"/>
              <a:buChar char="q"/>
            </a:pPr>
            <a:r>
              <a:rPr lang="en-US" sz="1200" dirty="0"/>
              <a:t>A conference agenda/document/schedule is required to substantiate all business trips</a:t>
            </a:r>
          </a:p>
          <a:p>
            <a:pPr marL="171450" indent="-171450">
              <a:lnSpc>
                <a:spcPct val="130000"/>
              </a:lnSpc>
              <a:buFont typeface="Wingdings" panose="05000000000000000000" pitchFamily="2" charset="2"/>
              <a:buChar char="q"/>
            </a:pPr>
            <a:r>
              <a:rPr lang="en-US" sz="1200" dirty="0"/>
              <a:t>Once all the expenses are added, the report is ready to be submitted, click on submit report </a:t>
            </a:r>
          </a:p>
        </p:txBody>
      </p:sp>
    </p:spTree>
    <p:extLst>
      <p:ext uri="{BB962C8B-B14F-4D97-AF65-F5344CB8AC3E}">
        <p14:creationId xmlns:p14="http://schemas.microsoft.com/office/powerpoint/2010/main" val="2333053643"/>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5451</TotalTime>
  <Words>672</Words>
  <Application>Microsoft Office PowerPoint</Application>
  <PresentationFormat>On-screen Show (4:3)</PresentationFormat>
  <Paragraphs>40</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Webdings</vt:lpstr>
      <vt:lpstr>Wingdings</vt:lpstr>
      <vt:lpstr>Blank Presentation</vt:lpstr>
      <vt:lpstr>Create an international expense report </vt:lpstr>
      <vt:lpstr> On the single sign on page, type in your mycoyote ID and password, hit  enter and then either choose My Employment or, Administrative Systems and click  on the Travel and Corporate card Icon  as shown below:  </vt:lpstr>
      <vt:lpstr>To begin the expense report, click on Create, then Start a Report </vt:lpstr>
      <vt:lpstr>PowerPoint Presentation</vt:lpstr>
      <vt:lpstr>Once the report is created, there will be alerts. All the red alerts will have to be cleared. Click on the down arrow to view all the alerts </vt:lpstr>
      <vt:lpstr>Clearing Alerts </vt:lpstr>
      <vt:lpstr>Adding Expenses: If there are prepaid expenses like airfare paid on the CSUSB Aircard, and other travel expenses like transportation etc. paid on the Corporate card, those transactions need to be imported from the Available Expenses section</vt:lpstr>
      <vt:lpstr>Adding Expenses: Select the Air Card expenses, and if the travel related Corporate card expenses, and click on Add To Report available on the bottom right hand corner</vt:lpstr>
      <vt:lpstr>Adding Expenses : International Trips </vt:lpstr>
      <vt:lpstr>Once you click on Submit Report, the following screens will appear </vt:lpstr>
      <vt:lpstr>Once you click on continue, the approval Flow will appear </vt:lpstr>
      <vt:lpstr>Once the Approval flow is reviewed, click on Submit Report – A pop-up will appear as Report submitted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399</cp:revision>
  <cp:lastPrinted>2018-01-23T22:52:57Z</cp:lastPrinted>
  <dcterms:created xsi:type="dcterms:W3CDTF">2014-01-06T17:52:42Z</dcterms:created>
  <dcterms:modified xsi:type="dcterms:W3CDTF">2025-11-20T20:38:08Z</dcterms:modified>
</cp:coreProperties>
</file>