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390" r:id="rId2"/>
    <p:sldId id="402" r:id="rId3"/>
    <p:sldId id="403" r:id="rId4"/>
    <p:sldId id="404" r:id="rId5"/>
    <p:sldId id="405" r:id="rId6"/>
    <p:sldId id="406" r:id="rId7"/>
    <p:sldId id="400" r:id="rId8"/>
    <p:sldId id="401" r:id="rId9"/>
    <p:sldId id="283" r:id="rId10"/>
    <p:sldId id="407" r:id="rId11"/>
    <p:sldId id="408" r:id="rId12"/>
    <p:sldId id="409" r:id="rId13"/>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Schneck" userId="29f80562-beaa-454c-bea8-97c52d836fa5" providerId="ADAL" clId="{0429AC18-1538-4BD4-8CB9-991FDD350474}"/>
    <pc:docChg chg="modSld">
      <pc:chgData name="Amber Schneck" userId="29f80562-beaa-454c-bea8-97c52d836fa5" providerId="ADAL" clId="{0429AC18-1538-4BD4-8CB9-991FDD350474}" dt="2025-11-14T21:56:48.693" v="0" actId="20577"/>
      <pc:docMkLst>
        <pc:docMk/>
      </pc:docMkLst>
      <pc:sldChg chg="modSp mod">
        <pc:chgData name="Amber Schneck" userId="29f80562-beaa-454c-bea8-97c52d836fa5" providerId="ADAL" clId="{0429AC18-1538-4BD4-8CB9-991FDD350474}" dt="2025-11-14T21:56:48.693" v="0" actId="20577"/>
        <pc:sldMkLst>
          <pc:docMk/>
          <pc:sldMk cId="1809657525" sldId="402"/>
        </pc:sldMkLst>
        <pc:spChg chg="mod">
          <ac:chgData name="Amber Schneck" userId="29f80562-beaa-454c-bea8-97c52d836fa5" providerId="ADAL" clId="{0429AC18-1538-4BD4-8CB9-991FDD350474}" dt="2025-11-14T21:56:48.693" v="0" actId="20577"/>
          <ac:spMkLst>
            <pc:docMk/>
            <pc:sldMk cId="1809657525" sldId="402"/>
            <ac:spMk id="5" creationId="{514ED5E7-5A8B-4058-8C4F-CC1E6EE5B4D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F9F27-9E38-4FF3-9E8D-6D166DF599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77E32C-E928-4C01-AFAB-A79CC535A8FD}">
      <dgm:prSet custT="1"/>
      <dgm:spPr/>
      <dgm:t>
        <a:bodyPr/>
        <a:lstStyle/>
        <a:p>
          <a:r>
            <a:rPr lang="en-US" sz="1400" b="1" dirty="0"/>
            <a:t>The approver on the header is the budget approver of your department</a:t>
          </a:r>
        </a:p>
      </dgm:t>
    </dgm:pt>
    <dgm:pt modelId="{9BF6A4A3-6E45-4B57-9FBC-9A798F9E1E06}" type="parTrans" cxnId="{DB4CC4A5-2760-4064-AB0A-38766C6BB2B6}">
      <dgm:prSet/>
      <dgm:spPr/>
      <dgm:t>
        <a:bodyPr/>
        <a:lstStyle/>
        <a:p>
          <a:endParaRPr lang="en-US"/>
        </a:p>
      </dgm:t>
    </dgm:pt>
    <dgm:pt modelId="{FD71D71E-1904-4124-9154-5946D436EE7C}" type="sibTrans" cxnId="{DB4CC4A5-2760-4064-AB0A-38766C6BB2B6}">
      <dgm:prSet/>
      <dgm:spPr/>
      <dgm:t>
        <a:bodyPr/>
        <a:lstStyle/>
        <a:p>
          <a:endParaRPr lang="en-US"/>
        </a:p>
      </dgm:t>
    </dgm:pt>
    <dgm:pt modelId="{2BCF4B67-4DF6-4CFF-B145-118431D688D6}">
      <dgm:prSet custT="1"/>
      <dgm:spPr/>
      <dgm:t>
        <a:bodyPr/>
        <a:lstStyle/>
        <a:p>
          <a:r>
            <a:rPr lang="en-US" sz="1400" b="1" dirty="0"/>
            <a:t>Please note that If you are not aware of the approver name, reach out to your department</a:t>
          </a:r>
          <a:endParaRPr lang="en-US" sz="1400" dirty="0"/>
        </a:p>
      </dgm:t>
    </dgm:pt>
    <dgm:pt modelId="{9AA8C910-3B03-4AF9-9081-7B6CA97BCCB7}" type="parTrans" cxnId="{2FCF3E1E-33D7-4238-B1F1-0A413646C737}">
      <dgm:prSet/>
      <dgm:spPr/>
      <dgm:t>
        <a:bodyPr/>
        <a:lstStyle/>
        <a:p>
          <a:endParaRPr lang="en-US"/>
        </a:p>
      </dgm:t>
    </dgm:pt>
    <dgm:pt modelId="{536A2F67-C5E5-4321-A0F2-47595191B1D3}" type="sibTrans" cxnId="{2FCF3E1E-33D7-4238-B1F1-0A413646C737}">
      <dgm:prSet/>
      <dgm:spPr/>
      <dgm:t>
        <a:bodyPr/>
        <a:lstStyle/>
        <a:p>
          <a:endParaRPr lang="en-US"/>
        </a:p>
      </dgm:t>
    </dgm:pt>
    <dgm:pt modelId="{2E25E02F-A24F-481D-A29D-2DCC3323401F}" type="pres">
      <dgm:prSet presAssocID="{D3AF9F27-9E38-4FF3-9E8D-6D166DF599E4}" presName="vert0" presStyleCnt="0">
        <dgm:presLayoutVars>
          <dgm:dir/>
          <dgm:animOne val="branch"/>
          <dgm:animLvl val="lvl"/>
        </dgm:presLayoutVars>
      </dgm:prSet>
      <dgm:spPr/>
    </dgm:pt>
    <dgm:pt modelId="{B352EF09-25E0-47B4-BD9B-E90A5C90F754}" type="pres">
      <dgm:prSet presAssocID="{6477E32C-E928-4C01-AFAB-A79CC535A8FD}" presName="thickLine" presStyleLbl="alignNode1" presStyleIdx="0" presStyleCnt="2"/>
      <dgm:spPr/>
    </dgm:pt>
    <dgm:pt modelId="{130C9712-A38E-4D47-BAA0-D69FDF2A72EF}" type="pres">
      <dgm:prSet presAssocID="{6477E32C-E928-4C01-AFAB-A79CC535A8FD}" presName="horz1" presStyleCnt="0"/>
      <dgm:spPr/>
    </dgm:pt>
    <dgm:pt modelId="{F9F8CD88-6ED8-42F4-8B69-82ECD29CEE8C}" type="pres">
      <dgm:prSet presAssocID="{6477E32C-E928-4C01-AFAB-A79CC535A8FD}" presName="tx1" presStyleLbl="revTx" presStyleIdx="0" presStyleCnt="2"/>
      <dgm:spPr/>
    </dgm:pt>
    <dgm:pt modelId="{DBC91F6A-C4D3-4CFC-81CC-DC3F72BE044A}" type="pres">
      <dgm:prSet presAssocID="{6477E32C-E928-4C01-AFAB-A79CC535A8FD}" presName="vert1" presStyleCnt="0"/>
      <dgm:spPr/>
    </dgm:pt>
    <dgm:pt modelId="{ABEAE2C2-F149-4A8B-9BB8-2DF6A5FD0AB2}" type="pres">
      <dgm:prSet presAssocID="{2BCF4B67-4DF6-4CFF-B145-118431D688D6}" presName="thickLine" presStyleLbl="alignNode1" presStyleIdx="1" presStyleCnt="2"/>
      <dgm:spPr/>
    </dgm:pt>
    <dgm:pt modelId="{9D570599-091A-41E2-A7CC-26EED081FACC}" type="pres">
      <dgm:prSet presAssocID="{2BCF4B67-4DF6-4CFF-B145-118431D688D6}" presName="horz1" presStyleCnt="0"/>
      <dgm:spPr/>
    </dgm:pt>
    <dgm:pt modelId="{E7D15942-91BC-4DD7-BC66-09C9D58D71EF}" type="pres">
      <dgm:prSet presAssocID="{2BCF4B67-4DF6-4CFF-B145-118431D688D6}" presName="tx1" presStyleLbl="revTx" presStyleIdx="1" presStyleCnt="2"/>
      <dgm:spPr/>
    </dgm:pt>
    <dgm:pt modelId="{DBAA995F-AD30-48E2-87C5-91A8706BA153}" type="pres">
      <dgm:prSet presAssocID="{2BCF4B67-4DF6-4CFF-B145-118431D688D6}" presName="vert1" presStyleCnt="0"/>
      <dgm:spPr/>
    </dgm:pt>
  </dgm:ptLst>
  <dgm:cxnLst>
    <dgm:cxn modelId="{2FCF3E1E-33D7-4238-B1F1-0A413646C737}" srcId="{D3AF9F27-9E38-4FF3-9E8D-6D166DF599E4}" destId="{2BCF4B67-4DF6-4CFF-B145-118431D688D6}" srcOrd="1" destOrd="0" parTransId="{9AA8C910-3B03-4AF9-9081-7B6CA97BCCB7}" sibTransId="{536A2F67-C5E5-4321-A0F2-47595191B1D3}"/>
    <dgm:cxn modelId="{DB4CC4A5-2760-4064-AB0A-38766C6BB2B6}" srcId="{D3AF9F27-9E38-4FF3-9E8D-6D166DF599E4}" destId="{6477E32C-E928-4C01-AFAB-A79CC535A8FD}" srcOrd="0" destOrd="0" parTransId="{9BF6A4A3-6E45-4B57-9FBC-9A798F9E1E06}" sibTransId="{FD71D71E-1904-4124-9154-5946D436EE7C}"/>
    <dgm:cxn modelId="{3809C6B2-DEFF-4008-BA01-5CDAD71F6532}" type="presOf" srcId="{2BCF4B67-4DF6-4CFF-B145-118431D688D6}" destId="{E7D15942-91BC-4DD7-BC66-09C9D58D71EF}" srcOrd="0" destOrd="0" presId="urn:microsoft.com/office/officeart/2008/layout/LinedList"/>
    <dgm:cxn modelId="{930C54C9-2686-4311-B04A-CBAF9DA8FFD4}" type="presOf" srcId="{D3AF9F27-9E38-4FF3-9E8D-6D166DF599E4}" destId="{2E25E02F-A24F-481D-A29D-2DCC3323401F}" srcOrd="0" destOrd="0" presId="urn:microsoft.com/office/officeart/2008/layout/LinedList"/>
    <dgm:cxn modelId="{1A42E8FE-4C3A-484E-BB26-C32D83E65749}" type="presOf" srcId="{6477E32C-E928-4C01-AFAB-A79CC535A8FD}" destId="{F9F8CD88-6ED8-42F4-8B69-82ECD29CEE8C}" srcOrd="0" destOrd="0" presId="urn:microsoft.com/office/officeart/2008/layout/LinedList"/>
    <dgm:cxn modelId="{258312A2-9124-4894-A4CB-CE48999766D9}" type="presParOf" srcId="{2E25E02F-A24F-481D-A29D-2DCC3323401F}" destId="{B352EF09-25E0-47B4-BD9B-E90A5C90F754}" srcOrd="0" destOrd="0" presId="urn:microsoft.com/office/officeart/2008/layout/LinedList"/>
    <dgm:cxn modelId="{017F3689-9AC6-4023-AF64-E1E120826DA7}" type="presParOf" srcId="{2E25E02F-A24F-481D-A29D-2DCC3323401F}" destId="{130C9712-A38E-4D47-BAA0-D69FDF2A72EF}" srcOrd="1" destOrd="0" presId="urn:microsoft.com/office/officeart/2008/layout/LinedList"/>
    <dgm:cxn modelId="{78326490-EE3F-4C2D-AE6B-EB36AF4B54A0}" type="presParOf" srcId="{130C9712-A38E-4D47-BAA0-D69FDF2A72EF}" destId="{F9F8CD88-6ED8-42F4-8B69-82ECD29CEE8C}" srcOrd="0" destOrd="0" presId="urn:microsoft.com/office/officeart/2008/layout/LinedList"/>
    <dgm:cxn modelId="{C87A254C-0765-4611-8BEE-F53FE2C04435}" type="presParOf" srcId="{130C9712-A38E-4D47-BAA0-D69FDF2A72EF}" destId="{DBC91F6A-C4D3-4CFC-81CC-DC3F72BE044A}" srcOrd="1" destOrd="0" presId="urn:microsoft.com/office/officeart/2008/layout/LinedList"/>
    <dgm:cxn modelId="{ED2E18D1-F169-47B1-A3E6-ADD4E9E4E343}" type="presParOf" srcId="{2E25E02F-A24F-481D-A29D-2DCC3323401F}" destId="{ABEAE2C2-F149-4A8B-9BB8-2DF6A5FD0AB2}" srcOrd="2" destOrd="0" presId="urn:microsoft.com/office/officeart/2008/layout/LinedList"/>
    <dgm:cxn modelId="{DD019A77-649E-40D7-BF33-88528AEF38D7}" type="presParOf" srcId="{2E25E02F-A24F-481D-A29D-2DCC3323401F}" destId="{9D570599-091A-41E2-A7CC-26EED081FACC}" srcOrd="3" destOrd="0" presId="urn:microsoft.com/office/officeart/2008/layout/LinedList"/>
    <dgm:cxn modelId="{AEC39FB6-66AB-4C8C-8AD8-13CDFD2DBBD5}" type="presParOf" srcId="{9D570599-091A-41E2-A7CC-26EED081FACC}" destId="{E7D15942-91BC-4DD7-BC66-09C9D58D71EF}" srcOrd="0" destOrd="0" presId="urn:microsoft.com/office/officeart/2008/layout/LinedList"/>
    <dgm:cxn modelId="{29D05DB4-36C4-4D37-A3BB-B55ECA535F19}" type="presParOf" srcId="{9D570599-091A-41E2-A7CC-26EED081FACC}" destId="{DBAA995F-AD30-48E2-87C5-91A8706BA1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2EF09-25E0-47B4-BD9B-E90A5C90F754}">
      <dsp:nvSpPr>
        <dsp:cNvPr id="0" name=""/>
        <dsp:cNvSpPr/>
      </dsp:nvSpPr>
      <dsp:spPr>
        <a:xfrm>
          <a:off x="0" y="0"/>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CD88-6ED8-42F4-8B69-82ECD29CEE8C}">
      <dsp:nvSpPr>
        <dsp:cNvPr id="0" name=""/>
        <dsp:cNvSpPr/>
      </dsp:nvSpPr>
      <dsp:spPr>
        <a:xfrm>
          <a:off x="0" y="0"/>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approver on the header is the budget approver of your department</a:t>
          </a:r>
        </a:p>
      </dsp:txBody>
      <dsp:txXfrm>
        <a:off x="0" y="0"/>
        <a:ext cx="8839200" cy="342899"/>
      </dsp:txXfrm>
    </dsp:sp>
    <dsp:sp modelId="{ABEAE2C2-F149-4A8B-9BB8-2DF6A5FD0AB2}">
      <dsp:nvSpPr>
        <dsp:cNvPr id="0" name=""/>
        <dsp:cNvSpPr/>
      </dsp:nvSpPr>
      <dsp:spPr>
        <a:xfrm>
          <a:off x="0" y="342899"/>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15942-91BC-4DD7-BC66-09C9D58D71EF}">
      <dsp:nvSpPr>
        <dsp:cNvPr id="0" name=""/>
        <dsp:cNvSpPr/>
      </dsp:nvSpPr>
      <dsp:spPr>
        <a:xfrm>
          <a:off x="0" y="342899"/>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Please note that If you are not aware of the approver name, reach out to your department</a:t>
          </a:r>
          <a:endParaRPr lang="en-US" sz="1400" kern="1200" dirty="0"/>
        </a:p>
      </dsp:txBody>
      <dsp:txXfrm>
        <a:off x="0" y="342899"/>
        <a:ext cx="8839200" cy="3428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12</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travel request with Cash Advance</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76200" y="110836"/>
            <a:ext cx="8961905" cy="1650260"/>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b="1" dirty="0">
                <a:effectLst>
                  <a:outerShdw blurRad="38100" dist="38100" dir="2700000" algn="tl">
                    <a:srgbClr val="000000">
                      <a:alpha val="43137"/>
                    </a:srgbClr>
                  </a:outerShdw>
                </a:effectLst>
              </a:rPr>
              <a:t>Travel Request Workflow Steps: </a:t>
            </a:r>
            <a:br>
              <a:rPr lang="en-US" sz="2000" dirty="0"/>
            </a:br>
            <a:r>
              <a:rPr lang="en-US" sz="2000" dirty="0">
                <a:effectLst>
                  <a:outerShdw blurRad="38100" dist="38100" dir="2700000" algn="tl">
                    <a:srgbClr val="000000">
                      <a:alpha val="43137"/>
                    </a:srgbClr>
                  </a:outerShdw>
                </a:effectLst>
              </a:rPr>
              <a:t>Approval Flow is now called </a:t>
            </a:r>
            <a:r>
              <a:rPr lang="en-US" sz="2000" u="sng" dirty="0">
                <a:effectLst>
                  <a:outerShdw blurRad="38100" dist="38100" dir="2700000" algn="tl">
                    <a:srgbClr val="000000">
                      <a:alpha val="43137"/>
                    </a:srgbClr>
                  </a:outerShdw>
                </a:effectLst>
              </a:rPr>
              <a:t>Request Timeline</a:t>
            </a:r>
            <a:br>
              <a:rPr lang="en-US" sz="2000" dirty="0"/>
            </a:br>
            <a:r>
              <a:rPr lang="en-US" sz="2000" dirty="0">
                <a:solidFill>
                  <a:schemeClr val="bg1"/>
                </a:solidFill>
                <a:effectLst>
                  <a:outerShdw blurRad="38100" dist="38100" dir="2700000" algn="tl">
                    <a:srgbClr val="000000">
                      <a:alpha val="43137"/>
                    </a:srgbClr>
                  </a:outerShdw>
                </a:effectLst>
              </a:rPr>
              <a:t>Please note: each approver has 9 days to approve a Request. If they don’t approve within this timeframe, the Request will time out, and the user will have to resubmit the Request</a:t>
            </a:r>
            <a:br>
              <a:rPr lang="en-US" sz="2000" b="1" dirty="0">
                <a:latin typeface="+mn-lt"/>
              </a:rPr>
            </a:br>
            <a:endParaRPr lang="en-US" sz="2000" b="1" dirty="0">
              <a:latin typeface="+mn-lt"/>
            </a:endParaRPr>
          </a:p>
        </p:txBody>
      </p:sp>
      <p:pic>
        <p:nvPicPr>
          <p:cNvPr id="3" name="Picture 2">
            <a:extLst>
              <a:ext uri="{FF2B5EF4-FFF2-40B4-BE49-F238E27FC236}">
                <a16:creationId xmlns:a16="http://schemas.microsoft.com/office/drawing/2014/main" id="{739A80ED-A53A-9131-56E1-13DA9D9FC989}"/>
              </a:ext>
            </a:extLst>
          </p:cNvPr>
          <p:cNvPicPr>
            <a:picLocks noChangeAspect="1"/>
          </p:cNvPicPr>
          <p:nvPr/>
        </p:nvPicPr>
        <p:blipFill>
          <a:blip r:embed="rId2"/>
          <a:stretch>
            <a:fillRect/>
          </a:stretch>
        </p:blipFill>
        <p:spPr>
          <a:xfrm>
            <a:off x="0" y="1524000"/>
            <a:ext cx="9144000" cy="4292557"/>
          </a:xfrm>
          <a:prstGeom prst="rect">
            <a:avLst/>
          </a:prstGeom>
        </p:spPr>
      </p:pic>
    </p:spTree>
    <p:extLst>
      <p:ext uri="{BB962C8B-B14F-4D97-AF65-F5344CB8AC3E}">
        <p14:creationId xmlns:p14="http://schemas.microsoft.com/office/powerpoint/2010/main" val="224702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C634-3DDB-8E01-5E81-AF98CC3C4A8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DC1818E-D14B-17E6-D697-342F39A7F6C5}"/>
              </a:ext>
            </a:extLst>
          </p:cNvPr>
          <p:cNvSpPr>
            <a:spLocks noGrp="1"/>
          </p:cNvSpPr>
          <p:nvPr>
            <p:ph type="title"/>
          </p:nvPr>
        </p:nvSpPr>
        <p:spPr>
          <a:xfrm>
            <a:off x="76200" y="110836"/>
            <a:ext cx="8961905" cy="1565564"/>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000" b="1" dirty="0">
                <a:effectLst>
                  <a:outerShdw blurRad="38100" dist="38100" dir="2700000" algn="tl">
                    <a:srgbClr val="000000">
                      <a:alpha val="43137"/>
                    </a:srgbClr>
                  </a:outerShdw>
                </a:effectLst>
              </a:rPr>
              <a:t>Click on Submit.</a:t>
            </a:r>
            <a:br>
              <a:rPr lang="en-US" sz="2000" b="1" dirty="0">
                <a:latin typeface="+mn-lt"/>
              </a:rPr>
            </a:br>
            <a:endParaRPr lang="en-US" sz="2000" b="1" dirty="0">
              <a:latin typeface="+mn-lt"/>
            </a:endParaRPr>
          </a:p>
        </p:txBody>
      </p:sp>
      <p:pic>
        <p:nvPicPr>
          <p:cNvPr id="4" name="Picture 3">
            <a:extLst>
              <a:ext uri="{FF2B5EF4-FFF2-40B4-BE49-F238E27FC236}">
                <a16:creationId xmlns:a16="http://schemas.microsoft.com/office/drawing/2014/main" id="{65A26EA4-3F63-4E04-4FE0-65E3C2C80557}"/>
              </a:ext>
            </a:extLst>
          </p:cNvPr>
          <p:cNvPicPr>
            <a:picLocks noChangeAspect="1"/>
          </p:cNvPicPr>
          <p:nvPr/>
        </p:nvPicPr>
        <p:blipFill>
          <a:blip r:embed="rId2"/>
          <a:stretch>
            <a:fillRect/>
          </a:stretch>
        </p:blipFill>
        <p:spPr>
          <a:xfrm>
            <a:off x="1714857" y="1295400"/>
            <a:ext cx="5714286" cy="4114286"/>
          </a:xfrm>
          <a:prstGeom prst="rect">
            <a:avLst/>
          </a:prstGeom>
        </p:spPr>
      </p:pic>
    </p:spTree>
    <p:extLst>
      <p:ext uri="{BB962C8B-B14F-4D97-AF65-F5344CB8AC3E}">
        <p14:creationId xmlns:p14="http://schemas.microsoft.com/office/powerpoint/2010/main" val="367721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a:t>
            </a:r>
            <a:r>
              <a:rPr lang="en-US" dirty="0">
                <a:solidFill>
                  <a:srgbClr val="FF0000"/>
                </a:solidFill>
                <a:effectLst>
                  <a:outerShdw blurRad="38100" dist="38100" dir="2700000" algn="tl">
                    <a:srgbClr val="000000">
                      <a:alpha val="43137"/>
                    </a:srgbClr>
                  </a:outerShdw>
                </a:effectLst>
                <a:latin typeface="Arial"/>
                <a:cs typeface="Arial"/>
                <a:hlinkClick r:id="rId3"/>
              </a:rPr>
              <a:t>travel@csusb.edu</a:t>
            </a:r>
            <a:r>
              <a:rPr lang="en-US" dirty="0">
                <a:solidFill>
                  <a:srgbClr val="FF0000"/>
                </a:solidFill>
                <a:effectLst>
                  <a:outerShdw blurRad="38100" dist="38100" dir="2700000" algn="tl">
                    <a:srgbClr val="000000">
                      <a:alpha val="43137"/>
                    </a:srgbClr>
                  </a:outerShdw>
                </a:effectLst>
                <a:latin typeface="Arial"/>
                <a:cs typeface="Arial"/>
              </a:rPr>
              <a:t> or 909-537-5155.</a:t>
            </a:r>
          </a:p>
        </p:txBody>
      </p:sp>
      <p:sp>
        <p:nvSpPr>
          <p:cNvPr id="2" name="TextBox 1"/>
          <p:cNvSpPr txBox="1"/>
          <p:nvPr/>
        </p:nvSpPr>
        <p:spPr>
          <a:xfrm>
            <a:off x="3124200" y="1524000"/>
            <a:ext cx="2480733" cy="523220"/>
          </a:xfrm>
          <a:prstGeom prst="rect">
            <a:avLst/>
          </a:prstGeom>
          <a:noFill/>
        </p:spPr>
        <p:txBody>
          <a:bodyPr wrap="square" rtlCol="0">
            <a:spAutoFit/>
          </a:bodyPr>
          <a:lstStyle/>
          <a:p>
            <a:pPr algn="ctr"/>
            <a:r>
              <a:rPr lang="en-US" sz="2800"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6567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bg1"/>
                </a:solidFill>
              </a:rPr>
              <a:t>On the single sign on page, type in your mycoyote ID and password, hit  enter and then either choose </a:t>
            </a:r>
            <a:r>
              <a:rPr lang="en-US" sz="1800" u="sng" dirty="0">
                <a:solidFill>
                  <a:schemeClr val="bg1"/>
                </a:solidFill>
              </a:rPr>
              <a:t>My Employment </a:t>
            </a:r>
            <a:r>
              <a:rPr lang="en-US" sz="1800" dirty="0">
                <a:solidFill>
                  <a:schemeClr val="bg1"/>
                </a:solidFill>
              </a:rPr>
              <a:t>or </a:t>
            </a:r>
            <a:r>
              <a:rPr lang="en-US" sz="1800" u="sng" dirty="0">
                <a:solidFill>
                  <a:schemeClr val="bg1"/>
                </a:solidFill>
              </a:rPr>
              <a:t>Administrative Systems</a:t>
            </a:r>
            <a:r>
              <a:rPr lang="en-US" sz="1800" dirty="0">
                <a:solidFill>
                  <a:schemeClr val="bg1"/>
                </a:solidFill>
              </a:rPr>
              <a:t> and click  on the Travel and Corporate card Icon  as shown below:</a:t>
            </a:r>
          </a:p>
          <a:p>
            <a:pPr marL="0" indent="0">
              <a:buNone/>
            </a:pPr>
            <a:endParaRPr lang="en-US" sz="1800" dirty="0">
              <a:solidFill>
                <a:schemeClr val="bg1"/>
              </a:solidFill>
            </a:endParaRPr>
          </a:p>
          <a:p>
            <a:pPr marL="0" indent="0">
              <a:buNone/>
            </a:pPr>
            <a:endParaRPr lang="en-US" sz="1800" dirty="0"/>
          </a:p>
        </p:txBody>
      </p:sp>
      <p:pic>
        <p:nvPicPr>
          <p:cNvPr id="4" name="Content Placeholder 3">
            <a:extLst>
              <a:ext uri="{FF2B5EF4-FFF2-40B4-BE49-F238E27FC236}">
                <a16:creationId xmlns:a16="http://schemas.microsoft.com/office/drawing/2014/main" id="{DB6434ED-BE4A-71A2-B0FE-1CE9D3752FE8}"/>
              </a:ext>
            </a:extLst>
          </p:cNvPr>
          <p:cNvPicPr>
            <a:picLocks noGrp="1" noChangeAspect="1"/>
          </p:cNvPicPr>
          <p:nvPr>
            <p:ph idx="1"/>
          </p:nvPr>
        </p:nvPicPr>
        <p:blipFill>
          <a:blip r:embed="rId2"/>
          <a:stretch>
            <a:fillRect/>
          </a:stretch>
        </p:blipFill>
        <p:spPr>
          <a:xfrm>
            <a:off x="150962" y="1371600"/>
            <a:ext cx="8933956" cy="4406203"/>
          </a:xfrm>
          <a:prstGeom prst="rect">
            <a:avLst/>
          </a:prstGeom>
        </p:spPr>
      </p:pic>
    </p:spTree>
    <p:extLst>
      <p:ext uri="{BB962C8B-B14F-4D97-AF65-F5344CB8AC3E}">
        <p14:creationId xmlns:p14="http://schemas.microsoft.com/office/powerpoint/2010/main" val="180965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6B72C61-288E-49AA-B1E7-D71EE0129897}"/>
              </a:ext>
            </a:extLst>
          </p:cNvPr>
          <p:cNvSpPr>
            <a:spLocks noGrp="1"/>
          </p:cNvSpPr>
          <p:nvPr>
            <p:ph type="title"/>
          </p:nvPr>
        </p:nvSpPr>
        <p:spPr>
          <a:xfrm>
            <a:off x="101600" y="87881"/>
            <a:ext cx="8977744" cy="1131319"/>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t>To begin a Travel Request, click on </a:t>
            </a:r>
            <a:r>
              <a:rPr lang="en-US" dirty="0"/>
              <a:t>Create, then Start a Request</a:t>
            </a:r>
            <a:endParaRPr lang="en-US" sz="3200" dirty="0"/>
          </a:p>
        </p:txBody>
      </p:sp>
      <p:pic>
        <p:nvPicPr>
          <p:cNvPr id="8" name="Picture 7">
            <a:extLst>
              <a:ext uri="{FF2B5EF4-FFF2-40B4-BE49-F238E27FC236}">
                <a16:creationId xmlns:a16="http://schemas.microsoft.com/office/drawing/2014/main" id="{55FC9519-A28A-C164-07FD-7C5323256B48}"/>
              </a:ext>
            </a:extLst>
          </p:cNvPr>
          <p:cNvPicPr>
            <a:picLocks noChangeAspect="1"/>
          </p:cNvPicPr>
          <p:nvPr/>
        </p:nvPicPr>
        <p:blipFill>
          <a:blip r:embed="rId3"/>
          <a:stretch>
            <a:fillRect/>
          </a:stretch>
        </p:blipFill>
        <p:spPr>
          <a:xfrm>
            <a:off x="591035" y="1295400"/>
            <a:ext cx="7961930" cy="4833845"/>
          </a:xfrm>
          <a:prstGeom prst="rect">
            <a:avLst/>
          </a:prstGeom>
        </p:spPr>
      </p:pic>
    </p:spTree>
    <p:extLst>
      <p:ext uri="{BB962C8B-B14F-4D97-AF65-F5344CB8AC3E}">
        <p14:creationId xmlns:p14="http://schemas.microsoft.com/office/powerpoint/2010/main" val="30256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altLang="en-US" sz="1500" dirty="0">
                <a:effectLst>
                  <a:outerShdw blurRad="38100" dist="38100" dir="2700000" algn="tl">
                    <a:srgbClr val="000000">
                      <a:alpha val="43137"/>
                    </a:srgbClr>
                  </a:outerShdw>
                </a:effectLst>
              </a:rPr>
              <a:t>Input your travel information on the Request Header. Each required text box is noted by an asterisk on the top of the box.  Use the down arrows and the calendar when available on each box.  After entering all the required information click on Create Request</a:t>
            </a:r>
            <a:endParaRPr lang="en-US" sz="1500" i="1" dirty="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BAF4A33-858B-54A7-8FCF-F3E15C35CDF6}"/>
              </a:ext>
            </a:extLst>
          </p:cNvPr>
          <p:cNvGraphicFramePr/>
          <p:nvPr/>
        </p:nvGraphicFramePr>
        <p:xfrm>
          <a:off x="152400" y="1295400"/>
          <a:ext cx="88392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E9E609C-8042-E98C-928F-DB43244A888C}"/>
              </a:ext>
            </a:extLst>
          </p:cNvPr>
          <p:cNvPicPr>
            <a:picLocks noChangeAspect="1"/>
          </p:cNvPicPr>
          <p:nvPr/>
        </p:nvPicPr>
        <p:blipFill>
          <a:blip r:embed="rId7"/>
          <a:stretch>
            <a:fillRect/>
          </a:stretch>
        </p:blipFill>
        <p:spPr>
          <a:xfrm>
            <a:off x="762000" y="1958196"/>
            <a:ext cx="7543800" cy="4076007"/>
          </a:xfrm>
          <a:prstGeom prst="rect">
            <a:avLst/>
          </a:prstGeom>
        </p:spPr>
      </p:pic>
    </p:spTree>
    <p:extLst>
      <p:ext uri="{BB962C8B-B14F-4D97-AF65-F5344CB8AC3E}">
        <p14:creationId xmlns:p14="http://schemas.microsoft.com/office/powerpoint/2010/main" val="143574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2D6-E4E7-4CE1-8EA2-0828E3C2EF62}"/>
              </a:ext>
            </a:extLst>
          </p:cNvPr>
          <p:cNvSpPr>
            <a:spLocks noGrp="1"/>
          </p:cNvSpPr>
          <p:nvPr>
            <p:ph idx="1"/>
          </p:nvPr>
        </p:nvSpPr>
        <p:spPr>
          <a:xfrm>
            <a:off x="457200" y="1265382"/>
            <a:ext cx="8229600" cy="4678217"/>
          </a:xfrm>
          <a:ln>
            <a:solidFill>
              <a:srgbClr val="C00000"/>
            </a:solidFill>
          </a:ln>
        </p:spPr>
        <p:txBody>
          <a:bodyPr/>
          <a:lstStyle/>
          <a:p>
            <a:r>
              <a:rPr lang="en-US" sz="1000" b="1" dirty="0"/>
              <a:t>Type of Request </a:t>
            </a:r>
            <a:r>
              <a:rPr lang="en-US" sz="1000" dirty="0"/>
              <a:t>–     This is the funding source of your trip, either it can be State Policy or Auxiliary Policy </a:t>
            </a:r>
          </a:p>
          <a:p>
            <a:r>
              <a:rPr lang="en-US" sz="1000" b="1" dirty="0"/>
              <a:t>Trip Name         </a:t>
            </a:r>
            <a:r>
              <a:rPr lang="en-US" sz="1000" dirty="0"/>
              <a:t>Please add a meaningful name based on your business trip</a:t>
            </a:r>
          </a:p>
          <a:p>
            <a:r>
              <a:rPr lang="en-US" sz="1000" b="1" dirty="0"/>
              <a:t>Trip Type          </a:t>
            </a:r>
            <a:r>
              <a:rPr lang="en-US" sz="1000" dirty="0"/>
              <a:t>For Travel within state - choose instate, outside the state - out of state, and out of the country - international </a:t>
            </a:r>
          </a:p>
          <a:p>
            <a:r>
              <a:rPr lang="en-US" sz="1000" b="1" dirty="0"/>
              <a:t>Traveler Type         </a:t>
            </a:r>
            <a:r>
              <a:rPr lang="en-US" sz="1000" dirty="0"/>
              <a:t>Group Travel – trips sponsored by staff/faculty consisting a group of students, Team Travel – Athletics Team trips </a:t>
            </a:r>
          </a:p>
          <a:p>
            <a:r>
              <a:rPr lang="en-US" sz="1000" b="1" dirty="0"/>
              <a:t>Travel Business Purpose          </a:t>
            </a:r>
            <a:r>
              <a:rPr lang="en-US" sz="1000" dirty="0"/>
              <a:t>Please choose the appropriate business purpose related to the trip</a:t>
            </a:r>
          </a:p>
          <a:p>
            <a:r>
              <a:rPr lang="en-US" sz="1000" b="1" dirty="0"/>
              <a:t>Event Name/Benefit to the University        </a:t>
            </a:r>
            <a:r>
              <a:rPr lang="en-US" sz="1000" dirty="0"/>
              <a:t>This can be the same as the Trip Name</a:t>
            </a:r>
          </a:p>
          <a:p>
            <a:r>
              <a:rPr lang="en-US" sz="1000" b="1" dirty="0"/>
              <a:t>Does this trip contain personal travel        </a:t>
            </a:r>
            <a:r>
              <a:rPr lang="en-US" sz="1000" dirty="0"/>
              <a:t>Answer Yes or, No . If answer is Yes, attach the comparison price to the Request </a:t>
            </a:r>
          </a:p>
          <a:p>
            <a:r>
              <a:rPr lang="en-US" sz="1000" b="1" dirty="0"/>
              <a:t>Personal &amp; </a:t>
            </a:r>
            <a:r>
              <a:rPr lang="en-US" sz="1000" b="1" dirty="0" err="1"/>
              <a:t>Emerg</a:t>
            </a:r>
            <a:r>
              <a:rPr lang="en-US" sz="1000" b="1" dirty="0"/>
              <a:t> Contact/High Hazard/Group Trip        </a:t>
            </a:r>
            <a:r>
              <a:rPr lang="en-US" sz="1000" dirty="0"/>
              <a:t>Required to fill the 3 boxes, if the trip is international</a:t>
            </a:r>
          </a:p>
          <a:p>
            <a:r>
              <a:rPr lang="en-US" sz="1000" b="1" dirty="0"/>
              <a:t>Chart Field String Information       </a:t>
            </a:r>
            <a:r>
              <a:rPr lang="en-US" sz="1000" dirty="0"/>
              <a:t>If you are unaware of the account numbers, contact your department </a:t>
            </a:r>
          </a:p>
          <a:p>
            <a:pPr marL="0" indent="0">
              <a:buNone/>
            </a:pPr>
            <a:endParaRPr lang="en-US" sz="1000" dirty="0"/>
          </a:p>
          <a:p>
            <a:pPr>
              <a:buFont typeface="Wingdings" panose="05000000000000000000" pitchFamily="2" charset="2"/>
              <a:buChar char="q"/>
            </a:pPr>
            <a:r>
              <a:rPr lang="en-US" sz="1000" dirty="0"/>
              <a:t>Business Unit – Type the business unit in the box, and select from the dropdown list that appears below</a:t>
            </a:r>
          </a:p>
          <a:p>
            <a:pPr>
              <a:buFont typeface="Wingdings" panose="05000000000000000000" pitchFamily="2" charset="2"/>
              <a:buChar char="q"/>
            </a:pPr>
            <a:r>
              <a:rPr lang="en-US" sz="1000" dirty="0"/>
              <a:t>Fund – Type the fund  in the box, and select from the dropdown list that appears below</a:t>
            </a:r>
          </a:p>
          <a:p>
            <a:pPr>
              <a:buFont typeface="Wingdings" panose="05000000000000000000" pitchFamily="2" charset="2"/>
              <a:buChar char="q"/>
            </a:pPr>
            <a:r>
              <a:rPr lang="en-US" sz="1000" dirty="0"/>
              <a:t>Department – Type the department in the box, and select from the dropdown list that appears below</a:t>
            </a:r>
          </a:p>
          <a:p>
            <a:pPr>
              <a:buFont typeface="Wingdings" panose="05000000000000000000" pitchFamily="2" charset="2"/>
              <a:buChar char="q"/>
            </a:pPr>
            <a:r>
              <a:rPr lang="en-US" sz="1000" dirty="0"/>
              <a:t>Program – The program code is </a:t>
            </a:r>
            <a:r>
              <a:rPr lang="en-US" sz="1000" b="1" dirty="0">
                <a:solidFill>
                  <a:schemeClr val="tx2"/>
                </a:solidFill>
              </a:rPr>
              <a:t>NONE</a:t>
            </a:r>
            <a:r>
              <a:rPr lang="en-US" sz="1000" dirty="0"/>
              <a:t>.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Project – Type the project code in the box and select from the dropdown list that appears. If there is no project code, select </a:t>
            </a:r>
            <a:r>
              <a:rPr lang="en-US" sz="1000" b="1" dirty="0">
                <a:solidFill>
                  <a:schemeClr val="tx2"/>
                </a:solidFill>
              </a:rPr>
              <a:t>NONE.</a:t>
            </a:r>
          </a:p>
          <a:p>
            <a:pPr>
              <a:buFont typeface="Wingdings" panose="05000000000000000000" pitchFamily="2" charset="2"/>
              <a:buChar char="q"/>
            </a:pPr>
            <a:r>
              <a:rPr lang="en-US" sz="1000" dirty="0"/>
              <a:t>Approver – Choose the budget approver of your department from the list that appears in the box</a:t>
            </a:r>
          </a:p>
          <a:p>
            <a:pPr>
              <a:buFont typeface="Wingdings" panose="05000000000000000000" pitchFamily="2" charset="2"/>
              <a:buChar char="q"/>
            </a:pPr>
            <a:r>
              <a:rPr lang="en-US" sz="1000" dirty="0"/>
              <a:t>Class Code – Change the drop-down option from Text to Either to search by Text or Code. Type the class code, if you have one and select from the dropdown list</a:t>
            </a:r>
          </a:p>
          <a:p>
            <a:endParaRPr lang="en-US" sz="1000" dirty="0"/>
          </a:p>
          <a:p>
            <a:endParaRPr lang="en-US" dirty="0"/>
          </a:p>
        </p:txBody>
      </p:sp>
      <p:sp>
        <p:nvSpPr>
          <p:cNvPr id="4" name="Title 1">
            <a:extLst>
              <a:ext uri="{FF2B5EF4-FFF2-40B4-BE49-F238E27FC236}">
                <a16:creationId xmlns:a16="http://schemas.microsoft.com/office/drawing/2014/main" id="{28E0CC00-B922-4437-873C-174768E43FBA}"/>
              </a:ext>
            </a:extLst>
          </p:cNvPr>
          <p:cNvSpPr>
            <a:spLocks noGrp="1"/>
          </p:cNvSpPr>
          <p:nvPr>
            <p:ph type="title"/>
          </p:nvPr>
        </p:nvSpPr>
        <p:spPr>
          <a:xfrm>
            <a:off x="451607" y="295492"/>
            <a:ext cx="8229600" cy="842962"/>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400" dirty="0">
                <a:effectLst>
                  <a:outerShdw blurRad="38100" dist="38100" dir="2700000" algn="tl">
                    <a:srgbClr val="000000">
                      <a:alpha val="43137"/>
                    </a:srgbClr>
                  </a:outerShdw>
                </a:effectLst>
              </a:rPr>
              <a:t>Request Header Components</a:t>
            </a:r>
          </a:p>
        </p:txBody>
      </p:sp>
      <p:cxnSp>
        <p:nvCxnSpPr>
          <p:cNvPr id="9" name="Straight Arrow Connector 8">
            <a:extLst>
              <a:ext uri="{FF2B5EF4-FFF2-40B4-BE49-F238E27FC236}">
                <a16:creationId xmlns:a16="http://schemas.microsoft.com/office/drawing/2014/main" id="{52B9F164-5B5F-4521-897D-1A62072567C9}"/>
              </a:ext>
            </a:extLst>
          </p:cNvPr>
          <p:cNvCxnSpPr>
            <a:cxnSpLocks/>
          </p:cNvCxnSpPr>
          <p:nvPr/>
        </p:nvCxnSpPr>
        <p:spPr>
          <a:xfrm>
            <a:off x="1888836" y="1447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78884E-0544-4521-9125-2FB8B1F55708}"/>
              </a:ext>
            </a:extLst>
          </p:cNvPr>
          <p:cNvCxnSpPr>
            <a:cxnSpLocks/>
          </p:cNvCxnSpPr>
          <p:nvPr/>
        </p:nvCxnSpPr>
        <p:spPr>
          <a:xfrm>
            <a:off x="1565564" y="16764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A12B34-DE49-412C-BF2E-D6868DB09A17}"/>
              </a:ext>
            </a:extLst>
          </p:cNvPr>
          <p:cNvCxnSpPr>
            <a:cxnSpLocks/>
          </p:cNvCxnSpPr>
          <p:nvPr/>
        </p:nvCxnSpPr>
        <p:spPr>
          <a:xfrm>
            <a:off x="1778000" y="2133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EC02E9-060E-4681-BE96-21EEAA90774A}"/>
              </a:ext>
            </a:extLst>
          </p:cNvPr>
          <p:cNvCxnSpPr>
            <a:cxnSpLocks/>
          </p:cNvCxnSpPr>
          <p:nvPr/>
        </p:nvCxnSpPr>
        <p:spPr>
          <a:xfrm>
            <a:off x="1565564" y="1905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531B999-E4B1-4B0E-A031-B4984D6D858E}"/>
              </a:ext>
            </a:extLst>
          </p:cNvPr>
          <p:cNvCxnSpPr>
            <a:cxnSpLocks/>
          </p:cNvCxnSpPr>
          <p:nvPr/>
        </p:nvCxnSpPr>
        <p:spPr>
          <a:xfrm>
            <a:off x="3124200" y="2667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D016D05-430C-4C6A-A95F-156785B565F6}"/>
              </a:ext>
            </a:extLst>
          </p:cNvPr>
          <p:cNvCxnSpPr>
            <a:cxnSpLocks/>
          </p:cNvCxnSpPr>
          <p:nvPr/>
        </p:nvCxnSpPr>
        <p:spPr>
          <a:xfrm>
            <a:off x="2438400" y="2362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FF0311-F51C-481D-8A4A-5F9EE4515CC3}"/>
              </a:ext>
            </a:extLst>
          </p:cNvPr>
          <p:cNvCxnSpPr>
            <a:cxnSpLocks/>
          </p:cNvCxnSpPr>
          <p:nvPr/>
        </p:nvCxnSpPr>
        <p:spPr>
          <a:xfrm>
            <a:off x="3124200" y="2895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1ECBA30-0D47-4ACB-AB35-C8564C0C3D06}"/>
              </a:ext>
            </a:extLst>
          </p:cNvPr>
          <p:cNvCxnSpPr>
            <a:cxnSpLocks/>
          </p:cNvCxnSpPr>
          <p:nvPr/>
        </p:nvCxnSpPr>
        <p:spPr>
          <a:xfrm>
            <a:off x="3962400" y="3124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7E6CC6B-67CE-4261-8FA8-C6B2F02DF39D}"/>
              </a:ext>
            </a:extLst>
          </p:cNvPr>
          <p:cNvCxnSpPr>
            <a:cxnSpLocks/>
          </p:cNvCxnSpPr>
          <p:nvPr/>
        </p:nvCxnSpPr>
        <p:spPr>
          <a:xfrm>
            <a:off x="1143000" y="3505200"/>
            <a:ext cx="0" cy="263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3BBA13-D532-4330-BEDC-7B8574975DF5}"/>
              </a:ext>
            </a:extLst>
          </p:cNvPr>
          <p:cNvCxnSpPr>
            <a:cxnSpLocks/>
          </p:cNvCxnSpPr>
          <p:nvPr/>
        </p:nvCxnSpPr>
        <p:spPr>
          <a:xfrm>
            <a:off x="2706254" y="33528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52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1D4-B540-42A6-A22E-4D1FC2C8D1A0}"/>
              </a:ext>
            </a:extLst>
          </p:cNvPr>
          <p:cNvSpPr>
            <a:spLocks noGrp="1"/>
          </p:cNvSpPr>
          <p:nvPr>
            <p:ph type="title"/>
          </p:nvPr>
        </p:nvSpPr>
        <p:spPr>
          <a:xfrm>
            <a:off x="114300" y="76200"/>
            <a:ext cx="8915400" cy="762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 Click on Add and scroll down to add all the estimated Travel expenses for the trip  </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9D37A26E-B70D-4A9E-A468-62F26105F4DD}"/>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F7D9134B-1B04-30E4-35F6-2E92C182AC56}"/>
              </a:ext>
            </a:extLst>
          </p:cNvPr>
          <p:cNvPicPr>
            <a:picLocks noChangeAspect="1"/>
          </p:cNvPicPr>
          <p:nvPr/>
        </p:nvPicPr>
        <p:blipFill>
          <a:blip r:embed="rId2"/>
          <a:stretch>
            <a:fillRect/>
          </a:stretch>
        </p:blipFill>
        <p:spPr>
          <a:xfrm>
            <a:off x="190500" y="1066800"/>
            <a:ext cx="8763000" cy="4512969"/>
          </a:xfrm>
          <a:prstGeom prst="rect">
            <a:avLst/>
          </a:prstGeom>
        </p:spPr>
      </p:pic>
    </p:spTree>
    <p:extLst>
      <p:ext uri="{BB962C8B-B14F-4D97-AF65-F5344CB8AC3E}">
        <p14:creationId xmlns:p14="http://schemas.microsoft.com/office/powerpoint/2010/main" val="96891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E43E65-A97A-4838-9C9B-2E3A01FF5317}"/>
              </a:ext>
            </a:extLst>
          </p:cNvPr>
          <p:cNvSpPr>
            <a:spLocks noGrp="1"/>
          </p:cNvSpPr>
          <p:nvPr>
            <p:ph type="title"/>
          </p:nvPr>
        </p:nvSpPr>
        <p:spPr>
          <a:xfrm>
            <a:off x="138545" y="138545"/>
            <a:ext cx="8691419" cy="1126837"/>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dirty="0">
                <a:effectLst>
                  <a:outerShdw blurRad="38100" dist="38100" dir="2700000" algn="tl">
                    <a:srgbClr val="000000">
                      <a:alpha val="43137"/>
                    </a:srgbClr>
                  </a:outerShdw>
                </a:effectLst>
              </a:rPr>
              <a:t>Alerts: Alerts with the red exclamation </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needs to be cleared. The Warning (triangle) alerts are notifications and won't restrict from submitting the Request. Click on the down arrow to expand and view all of the alerts.</a:t>
            </a:r>
            <a:br>
              <a:rPr lang="en-US" sz="2000" b="1" dirty="0">
                <a:latin typeface="+mn-lt"/>
              </a:rPr>
            </a:br>
            <a:endParaRPr lang="en-US" sz="2000" b="1" dirty="0">
              <a:latin typeface="+mn-lt"/>
            </a:endParaRPr>
          </a:p>
        </p:txBody>
      </p:sp>
      <p:pic>
        <p:nvPicPr>
          <p:cNvPr id="10" name="Picture 9">
            <a:extLst>
              <a:ext uri="{FF2B5EF4-FFF2-40B4-BE49-F238E27FC236}">
                <a16:creationId xmlns:a16="http://schemas.microsoft.com/office/drawing/2014/main" id="{DD0DCF15-AB2E-610B-23F6-D8AAC3165C12}"/>
              </a:ext>
            </a:extLst>
          </p:cNvPr>
          <p:cNvPicPr>
            <a:picLocks noChangeAspect="1"/>
          </p:cNvPicPr>
          <p:nvPr/>
        </p:nvPicPr>
        <p:blipFill>
          <a:blip r:embed="rId2"/>
          <a:stretch>
            <a:fillRect/>
          </a:stretch>
        </p:blipFill>
        <p:spPr>
          <a:xfrm>
            <a:off x="4467238" y="3262333"/>
            <a:ext cx="209524" cy="333333"/>
          </a:xfrm>
          <a:prstGeom prst="rect">
            <a:avLst/>
          </a:prstGeom>
        </p:spPr>
      </p:pic>
      <p:pic>
        <p:nvPicPr>
          <p:cNvPr id="13" name="Picture 12">
            <a:extLst>
              <a:ext uri="{FF2B5EF4-FFF2-40B4-BE49-F238E27FC236}">
                <a16:creationId xmlns:a16="http://schemas.microsoft.com/office/drawing/2014/main" id="{B928FA40-BC9A-752B-C026-99A1F4142B21}"/>
              </a:ext>
            </a:extLst>
          </p:cNvPr>
          <p:cNvPicPr>
            <a:picLocks noChangeAspect="1"/>
          </p:cNvPicPr>
          <p:nvPr/>
        </p:nvPicPr>
        <p:blipFill>
          <a:blip r:embed="rId3"/>
          <a:stretch>
            <a:fillRect/>
          </a:stretch>
        </p:blipFill>
        <p:spPr>
          <a:xfrm>
            <a:off x="4467238" y="3262333"/>
            <a:ext cx="209524" cy="333333"/>
          </a:xfrm>
          <a:prstGeom prst="rect">
            <a:avLst/>
          </a:prstGeom>
        </p:spPr>
      </p:pic>
      <p:pic>
        <p:nvPicPr>
          <p:cNvPr id="15" name="Picture 14">
            <a:extLst>
              <a:ext uri="{FF2B5EF4-FFF2-40B4-BE49-F238E27FC236}">
                <a16:creationId xmlns:a16="http://schemas.microsoft.com/office/drawing/2014/main" id="{D258DBD0-C689-94CD-D4B5-CE8C40FB3566}"/>
              </a:ext>
            </a:extLst>
          </p:cNvPr>
          <p:cNvPicPr>
            <a:picLocks noChangeAspect="1"/>
          </p:cNvPicPr>
          <p:nvPr/>
        </p:nvPicPr>
        <p:blipFill>
          <a:blip r:embed="rId4"/>
          <a:stretch>
            <a:fillRect/>
          </a:stretch>
        </p:blipFill>
        <p:spPr>
          <a:xfrm>
            <a:off x="4467238" y="3262333"/>
            <a:ext cx="209524" cy="333333"/>
          </a:xfrm>
          <a:prstGeom prst="rect">
            <a:avLst/>
          </a:prstGeom>
        </p:spPr>
      </p:pic>
      <p:sp>
        <p:nvSpPr>
          <p:cNvPr id="3" name="Content Placeholder 2">
            <a:extLst>
              <a:ext uri="{FF2B5EF4-FFF2-40B4-BE49-F238E27FC236}">
                <a16:creationId xmlns:a16="http://schemas.microsoft.com/office/drawing/2014/main" id="{33466B70-C82F-3B92-05CD-75B1D54F2CD3}"/>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BF43958-D26B-0F09-8655-F94D731FAFE4}"/>
              </a:ext>
            </a:extLst>
          </p:cNvPr>
          <p:cNvPicPr>
            <a:picLocks noChangeAspect="1"/>
          </p:cNvPicPr>
          <p:nvPr/>
        </p:nvPicPr>
        <p:blipFill>
          <a:blip r:embed="rId5"/>
          <a:stretch>
            <a:fillRect/>
          </a:stretch>
        </p:blipFill>
        <p:spPr>
          <a:xfrm>
            <a:off x="138545" y="1524000"/>
            <a:ext cx="8763000" cy="3905302"/>
          </a:xfrm>
          <a:prstGeom prst="rect">
            <a:avLst/>
          </a:prstGeom>
        </p:spPr>
      </p:pic>
    </p:spTree>
    <p:extLst>
      <p:ext uri="{BB962C8B-B14F-4D97-AF65-F5344CB8AC3E}">
        <p14:creationId xmlns:p14="http://schemas.microsoft.com/office/powerpoint/2010/main" val="174201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18F8-7B28-4606-13B5-7877198C565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6F43DE9-9383-FB7F-ABED-AB6349CE4D0D}"/>
              </a:ext>
            </a:extLst>
          </p:cNvPr>
          <p:cNvSpPr>
            <a:spLocks noGrp="1"/>
          </p:cNvSpPr>
          <p:nvPr>
            <p:ph type="body" idx="1"/>
          </p:nvPr>
        </p:nvSpPr>
        <p:spPr>
          <a:xfrm>
            <a:off x="150813" y="76201"/>
            <a:ext cx="8915400" cy="838200"/>
          </a:xfrm>
        </p:spPr>
        <p:style>
          <a:lnRef idx="0">
            <a:schemeClr val="accent1"/>
          </a:lnRef>
          <a:fillRef idx="3">
            <a:schemeClr val="accent1"/>
          </a:fillRef>
          <a:effectRef idx="3">
            <a:schemeClr val="accent1"/>
          </a:effectRef>
          <a:fontRef idx="minor">
            <a:schemeClr val="lt1"/>
          </a:fontRef>
        </p:style>
        <p:txBody>
          <a:bodyPr/>
          <a:lstStyle/>
          <a:p>
            <a:r>
              <a:rPr lang="en-US" dirty="0">
                <a:latin typeface="Calibri" panose="020F0502020204030204" pitchFamily="34" charset="0"/>
                <a:cs typeface="Calibri" panose="020F0502020204030204" pitchFamily="34" charset="0"/>
              </a:rPr>
              <a:t>Once all the estimated expenses are entered, click on Request Details &gt; Add Cash Advance</a:t>
            </a:r>
          </a:p>
        </p:txBody>
      </p:sp>
      <p:pic>
        <p:nvPicPr>
          <p:cNvPr id="5" name="Picture 4">
            <a:extLst>
              <a:ext uri="{FF2B5EF4-FFF2-40B4-BE49-F238E27FC236}">
                <a16:creationId xmlns:a16="http://schemas.microsoft.com/office/drawing/2014/main" id="{016ECB6E-1E96-EAE9-880E-2DAD58914F63}"/>
              </a:ext>
            </a:extLst>
          </p:cNvPr>
          <p:cNvPicPr>
            <a:picLocks noChangeAspect="1"/>
          </p:cNvPicPr>
          <p:nvPr/>
        </p:nvPicPr>
        <p:blipFill>
          <a:blip r:embed="rId2"/>
          <a:stretch>
            <a:fillRect/>
          </a:stretch>
        </p:blipFill>
        <p:spPr>
          <a:xfrm>
            <a:off x="0" y="1433486"/>
            <a:ext cx="9144000" cy="3991027"/>
          </a:xfrm>
          <a:prstGeom prst="rect">
            <a:avLst/>
          </a:prstGeom>
        </p:spPr>
      </p:pic>
    </p:spTree>
    <p:extLst>
      <p:ext uri="{BB962C8B-B14F-4D97-AF65-F5344CB8AC3E}">
        <p14:creationId xmlns:p14="http://schemas.microsoft.com/office/powerpoint/2010/main" val="370303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C41-81B0-4B1A-B89F-D014008E8939}"/>
              </a:ext>
            </a:extLst>
          </p:cNvPr>
          <p:cNvSpPr>
            <a:spLocks noGrp="1"/>
          </p:cNvSpPr>
          <p:nvPr>
            <p:ph type="title"/>
          </p:nvPr>
        </p:nvSpPr>
        <p:spPr>
          <a:xfrm>
            <a:off x="152400" y="120074"/>
            <a:ext cx="8839200" cy="102292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 you enter your estimated expenses, make sure to save after each entry. Once all expenses have been entered, a summary will appear in the top-left corner, and the Estimated Total will display in the bottom-right corner. The cash advance amount will automatically calculate and display on the request page. When everything looks correct, submit your request.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6" name="Straight Arrow Connector 5">
            <a:extLst>
              <a:ext uri="{FF2B5EF4-FFF2-40B4-BE49-F238E27FC236}">
                <a16:creationId xmlns:a16="http://schemas.microsoft.com/office/drawing/2014/main" id="{9910DF19-59FE-4012-8551-7B27E2E32F33}"/>
              </a:ext>
            </a:extLst>
          </p:cNvPr>
          <p:cNvCxnSpPr/>
          <p:nvPr/>
        </p:nvCxnSpPr>
        <p:spPr>
          <a:xfrm flipV="1">
            <a:off x="6324600" y="2692040"/>
            <a:ext cx="1597891"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23F7F206-91DF-8835-D6FC-7714A71C5144}"/>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329A64C-08A6-A801-5C65-48B0E01FC0BC}"/>
              </a:ext>
            </a:extLst>
          </p:cNvPr>
          <p:cNvPicPr>
            <a:picLocks noChangeAspect="1"/>
          </p:cNvPicPr>
          <p:nvPr/>
        </p:nvPicPr>
        <p:blipFill>
          <a:blip r:embed="rId2"/>
          <a:stretch>
            <a:fillRect/>
          </a:stretch>
        </p:blipFill>
        <p:spPr>
          <a:xfrm>
            <a:off x="152400" y="1295400"/>
            <a:ext cx="8839200" cy="4508757"/>
          </a:xfrm>
          <a:prstGeom prst="rect">
            <a:avLst/>
          </a:prstGeom>
        </p:spPr>
      </p:pic>
    </p:spTree>
    <p:extLst>
      <p:ext uri="{BB962C8B-B14F-4D97-AF65-F5344CB8AC3E}">
        <p14:creationId xmlns:p14="http://schemas.microsoft.com/office/powerpoint/2010/main" val="3262468476"/>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9696</TotalTime>
  <Words>725</Words>
  <Application>Microsoft Office PowerPoint</Application>
  <PresentationFormat>On-screen Show (4:3)</PresentationFormat>
  <Paragraphs>37</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Webdings</vt:lpstr>
      <vt:lpstr>Wingdings</vt:lpstr>
      <vt:lpstr>Blank Presentation</vt:lpstr>
      <vt:lpstr>Create a travel request with Cash Advance </vt:lpstr>
      <vt:lpstr> On the single sign on page, type in your mycoyote ID and password, hit  enter and then either choose My Employment or Administrative Systems and click  on the Travel and Corporate card Icon  as shown below:  </vt:lpstr>
      <vt:lpstr>To begin a Travel Request, click on Create, then Start a Request</vt:lpstr>
      <vt:lpstr>Input your travel information on the Request Header. Each required text box is noted by an asterisk on the top of the box.  Use the down arrows and the calendar when available on each box.  After entering all the required information click on Create Request</vt:lpstr>
      <vt:lpstr>Request Header Components</vt:lpstr>
      <vt:lpstr>  Adding Expenses- Click on Add and scroll down to add all the estimated Travel expenses for the trip   </vt:lpstr>
      <vt:lpstr>Alerts: Alerts with the red exclamation ! needs to be cleared. The Warning (triangle) alerts are notifications and won't restrict from submitting the Request. Click on the down arrow to expand and view all of the alerts. </vt:lpstr>
      <vt:lpstr>PowerPoint Presentation</vt:lpstr>
      <vt:lpstr>  As you enter your estimated expenses, make sure to save after each entry. Once all expenses have been entered, a summary will appear in the top-left corner, and the Estimated Total will display in the bottom-right corner. The cash advance amount will automatically calculate and display on the request page. When everything looks correct, submit your request. </vt:lpstr>
      <vt:lpstr>Travel Request Workflow Steps:  Approval Flow is now called Request Timeline Please note: each approver has 9 days to approve a Request. If they don’t approve within this timeframe, the Request will time out, and the user will have to resubmit the Request </vt:lpstr>
      <vt:lpstr>Click on Submit.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Amber Schneck</cp:lastModifiedBy>
  <cp:revision>409</cp:revision>
  <cp:lastPrinted>2018-01-23T22:52:57Z</cp:lastPrinted>
  <dcterms:created xsi:type="dcterms:W3CDTF">2014-01-06T17:52:42Z</dcterms:created>
  <dcterms:modified xsi:type="dcterms:W3CDTF">2025-11-14T21:56:50Z</dcterms:modified>
</cp:coreProperties>
</file>