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90" r:id="rId2"/>
    <p:sldId id="395" r:id="rId3"/>
    <p:sldId id="268" r:id="rId4"/>
    <p:sldId id="263" r:id="rId5"/>
    <p:sldId id="277" r:id="rId6"/>
    <p:sldId id="282" r:id="rId7"/>
    <p:sldId id="402" r:id="rId8"/>
    <p:sldId id="403" r:id="rId9"/>
    <p:sldId id="404" r:id="rId10"/>
    <p:sldId id="405" r:id="rId11"/>
    <p:sldId id="283" r:id="rId12"/>
    <p:sldId id="400" r:id="rId13"/>
    <p:sldId id="275" r:id="rId14"/>
    <p:sldId id="401" r:id="rId15"/>
    <p:sldId id="269" r:id="rId16"/>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0066CC"/>
    <a:srgbClr val="D1D1D1"/>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p:scale>
          <a:sx n="100" d="100"/>
          <a:sy n="100" d="100"/>
        </p:scale>
        <p:origin x="1896" y="318"/>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Please note that If you are not aware of the approver name, reach out to your department</a:t>
          </a:r>
          <a:endParaRPr lang="en-US" sz="1400" dirty="0"/>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0"/>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a:t>
          </a:r>
        </a:p>
      </dsp:txBody>
      <dsp:txXfrm>
        <a:off x="0" y="0"/>
        <a:ext cx="8839200" cy="342899"/>
      </dsp:txXfrm>
    </dsp:sp>
    <dsp:sp modelId="{ABEAE2C2-F149-4A8B-9BB8-2DF6A5FD0AB2}">
      <dsp:nvSpPr>
        <dsp:cNvPr id="0" name=""/>
        <dsp:cNvSpPr/>
      </dsp:nvSpPr>
      <dsp:spPr>
        <a:xfrm>
          <a:off x="0" y="342899"/>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342899"/>
          <a:ext cx="8839200" cy="34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Please note that If you are not aware of the approver name, reach out to your department</a:t>
          </a:r>
          <a:endParaRPr lang="en-US" sz="1400" kern="1200" dirty="0"/>
        </a:p>
      </dsp:txBody>
      <dsp:txXfrm>
        <a:off x="0" y="342899"/>
        <a:ext cx="8839200" cy="342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15</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How to create Travel meal allowance &amp; incidentals</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418E3-94C9-769A-1F44-F474AFD4A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8F49A-3EB0-927A-D90F-DB4C67A5CC58}"/>
              </a:ext>
            </a:extLst>
          </p:cNvPr>
          <p:cNvSpPr>
            <a:spLocks noGrp="1"/>
          </p:cNvSpPr>
          <p:nvPr>
            <p:ph type="title"/>
          </p:nvPr>
        </p:nvSpPr>
        <p:spPr>
          <a:xfrm>
            <a:off x="152400" y="228600"/>
            <a:ext cx="8839200" cy="1066800"/>
          </a:xfrm>
        </p:spPr>
        <p:style>
          <a:lnRef idx="0">
            <a:schemeClr val="accent1"/>
          </a:lnRef>
          <a:fillRef idx="3">
            <a:schemeClr val="accent1"/>
          </a:fillRef>
          <a:effectRef idx="3">
            <a:schemeClr val="accent1"/>
          </a:effectRef>
          <a:fontRef idx="minor">
            <a:schemeClr val="lt1"/>
          </a:fontRef>
        </p:style>
        <p:txBody>
          <a:bodyPr wrap="square" anchor="ctr">
            <a:normAutofit fontScale="90000"/>
          </a:bodyPr>
          <a:lstStyle/>
          <a:p>
            <a:pPr>
              <a:lnSpc>
                <a:spcPct val="90000"/>
              </a:lnSpc>
            </a:pPr>
            <a:br>
              <a:rPr lang="en-US" sz="1500" b="1" kern="0" dirty="0">
                <a:solidFill>
                  <a:schemeClr val="tx1"/>
                </a:solidFill>
                <a:effectLst/>
              </a:rPr>
            </a:br>
            <a:br>
              <a:rPr lang="en-US" sz="2400" b="1" kern="0" dirty="0">
                <a:solidFill>
                  <a:schemeClr val="tx1"/>
                </a:solidFill>
                <a:effectLst/>
              </a:rPr>
            </a:br>
            <a:r>
              <a:rPr lang="en-US" sz="2400" dirty="0">
                <a:solidFill>
                  <a:srgbClr val="F4F4F4"/>
                </a:solidFill>
                <a:effectLst>
                  <a:outerShdw blurRad="38100" dist="38100" dir="2700000" algn="tl">
                    <a:srgbClr val="000000">
                      <a:alpha val="43137"/>
                    </a:srgbClr>
                  </a:outerShdw>
                </a:effectLst>
              </a:rPr>
              <a:t>Adding</a:t>
            </a:r>
            <a:r>
              <a:rPr lang="en-US" sz="2400" b="1" kern="0" dirty="0">
                <a:solidFill>
                  <a:srgbClr val="F4F4F4"/>
                </a:solidFill>
                <a:effectLst/>
              </a:rPr>
              <a:t> </a:t>
            </a:r>
            <a:r>
              <a:rPr lang="en-US" sz="2400" dirty="0">
                <a:solidFill>
                  <a:srgbClr val="F4F4F4"/>
                </a:solidFill>
                <a:effectLst>
                  <a:outerShdw blurRad="38100" dist="38100" dir="2700000" algn="tl">
                    <a:srgbClr val="000000">
                      <a:alpha val="43137"/>
                    </a:srgbClr>
                  </a:outerShdw>
                </a:effectLst>
              </a:rPr>
              <a:t>Travel Allowance – </a:t>
            </a:r>
            <a:r>
              <a:rPr lang="en-US" sz="1800" dirty="0">
                <a:solidFill>
                  <a:srgbClr val="F4F4F4"/>
                </a:solidFill>
                <a:effectLst>
                  <a:outerShdw blurRad="38100" dist="38100" dir="2700000" algn="tl">
                    <a:srgbClr val="000000">
                      <a:alpha val="43137"/>
                    </a:srgbClr>
                  </a:outerShdw>
                </a:effectLst>
              </a:rPr>
              <a:t>Once you click on Finish, the following screen will appear. </a:t>
            </a:r>
            <a:br>
              <a:rPr lang="en-US" sz="1500" b="1" kern="0" dirty="0">
                <a:solidFill>
                  <a:schemeClr val="tx1"/>
                </a:solidFill>
                <a:effectLst/>
              </a:rPr>
            </a:br>
            <a:endParaRPr lang="en-US" sz="1500" dirty="0">
              <a:solidFill>
                <a:schemeClr val="tx1"/>
              </a:solidFill>
            </a:endParaRPr>
          </a:p>
        </p:txBody>
      </p:sp>
      <p:pic>
        <p:nvPicPr>
          <p:cNvPr id="13" name="Picture 12" descr="A screenshot of a computer&#10;&#10;AI-generated content may be incorrect.">
            <a:extLst>
              <a:ext uri="{FF2B5EF4-FFF2-40B4-BE49-F238E27FC236}">
                <a16:creationId xmlns:a16="http://schemas.microsoft.com/office/drawing/2014/main" id="{E6922CA9-B446-E888-B9EC-94A731B056E4}"/>
              </a:ext>
            </a:extLst>
          </p:cNvPr>
          <p:cNvPicPr>
            <a:picLocks noChangeAspect="1"/>
          </p:cNvPicPr>
          <p:nvPr/>
        </p:nvPicPr>
        <p:blipFill>
          <a:blip r:embed="rId2"/>
          <a:stretch>
            <a:fillRect/>
          </a:stretch>
        </p:blipFill>
        <p:spPr>
          <a:xfrm>
            <a:off x="190500" y="2362200"/>
            <a:ext cx="8763000" cy="3361562"/>
          </a:xfrm>
          <a:prstGeom prst="rect">
            <a:avLst/>
          </a:prstGeom>
          <a:noFill/>
        </p:spPr>
      </p:pic>
      <p:sp>
        <p:nvSpPr>
          <p:cNvPr id="15" name="TextBox 14">
            <a:extLst>
              <a:ext uri="{FF2B5EF4-FFF2-40B4-BE49-F238E27FC236}">
                <a16:creationId xmlns:a16="http://schemas.microsoft.com/office/drawing/2014/main" id="{21D7105F-0012-7C8C-B359-6DBFC941A07C}"/>
              </a:ext>
            </a:extLst>
          </p:cNvPr>
          <p:cNvSpPr txBox="1"/>
          <p:nvPr/>
        </p:nvSpPr>
        <p:spPr>
          <a:xfrm>
            <a:off x="381000" y="1447800"/>
            <a:ext cx="8534400" cy="461665"/>
          </a:xfrm>
          <a:prstGeom prst="rect">
            <a:avLst/>
          </a:prstGeom>
          <a:noFill/>
        </p:spPr>
        <p:txBody>
          <a:bodyPr wrap="square">
            <a:spAutoFit/>
          </a:bodyPr>
          <a:lstStyle/>
          <a:p>
            <a:pPr algn="l"/>
            <a:r>
              <a:rPr lang="en-US" sz="1200" dirty="0">
                <a:solidFill>
                  <a:schemeClr val="tx2"/>
                </a:solidFill>
                <a:effectLst>
                  <a:outerShdw blurRad="38100" dist="38100" dir="2700000" algn="tl">
                    <a:srgbClr val="000000">
                      <a:alpha val="43137"/>
                    </a:srgbClr>
                  </a:outerShdw>
                </a:effectLst>
              </a:rPr>
              <a:t>The travel allowance and the incidental amount will be under the Requested section on the far right. Click on the down arow to expand the expense lines. The per diem amount and the incidentals will be for the total of the number of days of the trip</a:t>
            </a:r>
            <a:endParaRPr lang="en-US" dirty="0">
              <a:solidFill>
                <a:schemeClr val="tx2"/>
              </a:solidFill>
            </a:endParaRPr>
          </a:p>
        </p:txBody>
      </p:sp>
    </p:spTree>
    <p:extLst>
      <p:ext uri="{BB962C8B-B14F-4D97-AF65-F5344CB8AC3E}">
        <p14:creationId xmlns:p14="http://schemas.microsoft.com/office/powerpoint/2010/main" val="404928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9467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Adding Estimated Expenses: Once the travel meal allowance and incidentals are added, add the remaining estimated expenses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a:xfrm>
            <a:off x="457200" y="2378868"/>
            <a:ext cx="7772400" cy="2100263"/>
          </a:xfrm>
        </p:spPr>
        <p:txBody>
          <a:bodyPr/>
          <a:lstStyle/>
          <a:p>
            <a:endParaRPr lang="en-US" dirty="0"/>
          </a:p>
        </p:txBody>
      </p:sp>
      <p:pic>
        <p:nvPicPr>
          <p:cNvPr id="9" name="Picture 8">
            <a:extLst>
              <a:ext uri="{FF2B5EF4-FFF2-40B4-BE49-F238E27FC236}">
                <a16:creationId xmlns:a16="http://schemas.microsoft.com/office/drawing/2014/main" id="{FDBDC69D-28E3-0239-9E04-210FF7D909E8}"/>
              </a:ext>
            </a:extLst>
          </p:cNvPr>
          <p:cNvPicPr>
            <a:picLocks noChangeAspect="1"/>
          </p:cNvPicPr>
          <p:nvPr/>
        </p:nvPicPr>
        <p:blipFill>
          <a:blip r:embed="rId2"/>
          <a:stretch>
            <a:fillRect/>
          </a:stretch>
        </p:blipFill>
        <p:spPr>
          <a:xfrm>
            <a:off x="152400" y="1828800"/>
            <a:ext cx="8839200" cy="4195763"/>
          </a:xfrm>
          <a:prstGeom prst="rect">
            <a:avLst/>
          </a:prstGeom>
        </p:spPr>
      </p:pic>
      <p:sp>
        <p:nvSpPr>
          <p:cNvPr id="10" name="TextBox 9">
            <a:extLst>
              <a:ext uri="{FF2B5EF4-FFF2-40B4-BE49-F238E27FC236}">
                <a16:creationId xmlns:a16="http://schemas.microsoft.com/office/drawing/2014/main" id="{7253BE2C-E3CB-D0E6-CEA2-DDFCA5B376DC}"/>
              </a:ext>
            </a:extLst>
          </p:cNvPr>
          <p:cNvSpPr txBox="1"/>
          <p:nvPr/>
        </p:nvSpPr>
        <p:spPr>
          <a:xfrm>
            <a:off x="152400" y="1149139"/>
            <a:ext cx="8534400" cy="276999"/>
          </a:xfrm>
          <a:prstGeom prst="rect">
            <a:avLst/>
          </a:prstGeom>
          <a:noFill/>
        </p:spPr>
        <p:txBody>
          <a:bodyPr wrap="square">
            <a:spAutoFit/>
          </a:bodyPr>
          <a:lstStyle/>
          <a:p>
            <a:pPr algn="l"/>
            <a:r>
              <a:rPr lang="en-US" sz="1200" dirty="0">
                <a:solidFill>
                  <a:schemeClr val="tx2"/>
                </a:solidFill>
                <a:effectLst>
                  <a:outerShdw blurRad="38100" dist="38100" dir="2700000" algn="tl">
                    <a:srgbClr val="000000">
                      <a:alpha val="43137"/>
                    </a:srgbClr>
                  </a:outerShdw>
                </a:effectLst>
              </a:rPr>
              <a:t>Click on +Add, then add the remaining estimated travel expenses from the dropdown list. </a:t>
            </a:r>
            <a:endParaRPr lang="en-US" dirty="0">
              <a:solidFill>
                <a:schemeClr val="tx2"/>
              </a:solidFill>
            </a:endParaRPr>
          </a:p>
        </p:txBody>
      </p:sp>
    </p:spTree>
    <p:extLst>
      <p:ext uri="{BB962C8B-B14F-4D97-AF65-F5344CB8AC3E}">
        <p14:creationId xmlns:p14="http://schemas.microsoft.com/office/powerpoint/2010/main" val="326246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38545"/>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Alerts: Alerts with the red exclamation </a:t>
            </a:r>
            <a:r>
              <a:rPr lang="en-US" sz="1800" dirty="0">
                <a:solidFill>
                  <a:srgbClr val="FF0000"/>
                </a:solidFill>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needs to be cleared. The Warning (triangle) alerts are notifications and won't restrict from submitting the Request. Click on the down arrow to expand and view all the alerts. Once all the expenses are added, click on submit request, available at the right-side corner </a:t>
            </a:r>
            <a:br>
              <a:rPr lang="en-US" sz="2000" b="1" dirty="0">
                <a:latin typeface="+mn-lt"/>
              </a:rPr>
            </a:br>
            <a:endParaRPr lang="en-US" sz="2000" b="1" dirty="0">
              <a:latin typeface="+mn-lt"/>
            </a:endParaRPr>
          </a:p>
        </p:txBody>
      </p:sp>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2"/>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4"/>
          <a:stretch>
            <a:fillRect/>
          </a:stretch>
        </p:blipFill>
        <p:spPr>
          <a:xfrm>
            <a:off x="4467238" y="3262333"/>
            <a:ext cx="209524" cy="333333"/>
          </a:xfrm>
          <a:prstGeom prst="rect">
            <a:avLst/>
          </a:prstGeom>
        </p:spPr>
      </p:pic>
      <p:sp>
        <p:nvSpPr>
          <p:cNvPr id="3" name="Content Placeholder 2">
            <a:extLst>
              <a:ext uri="{FF2B5EF4-FFF2-40B4-BE49-F238E27FC236}">
                <a16:creationId xmlns:a16="http://schemas.microsoft.com/office/drawing/2014/main" id="{33466B70-C82F-3B92-05CD-75B1D54F2CD3}"/>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CA69D279-6418-1530-DCBB-208AB954B2CC}"/>
              </a:ext>
            </a:extLst>
          </p:cNvPr>
          <p:cNvSpPr txBox="1"/>
          <p:nvPr/>
        </p:nvSpPr>
        <p:spPr>
          <a:xfrm>
            <a:off x="2286000" y="3198168"/>
            <a:ext cx="4572000" cy="461665"/>
          </a:xfrm>
          <a:prstGeom prst="rect">
            <a:avLst/>
          </a:prstGeom>
          <a:noFill/>
        </p:spPr>
        <p:txBody>
          <a:bodyPr wrap="square">
            <a:spAutoFit/>
          </a:bodyPr>
          <a:lstStyle/>
          <a:p>
            <a:r>
              <a:rPr lang="en-US" sz="12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Travel Allowance - Click on Manage Travel Allowance and then Add Travel Allowance </a:t>
            </a:r>
            <a:endParaRPr lang="en-US" dirty="0"/>
          </a:p>
        </p:txBody>
      </p:sp>
      <p:pic>
        <p:nvPicPr>
          <p:cNvPr id="11" name="Picture 10">
            <a:extLst>
              <a:ext uri="{FF2B5EF4-FFF2-40B4-BE49-F238E27FC236}">
                <a16:creationId xmlns:a16="http://schemas.microsoft.com/office/drawing/2014/main" id="{5A3DB5D8-87F3-1F17-5BFC-EFAEA2B686CA}"/>
              </a:ext>
            </a:extLst>
          </p:cNvPr>
          <p:cNvPicPr>
            <a:picLocks noChangeAspect="1"/>
          </p:cNvPicPr>
          <p:nvPr/>
        </p:nvPicPr>
        <p:blipFill>
          <a:blip r:embed="rId5"/>
          <a:stretch>
            <a:fillRect/>
          </a:stretch>
        </p:blipFill>
        <p:spPr>
          <a:xfrm>
            <a:off x="138544" y="1600200"/>
            <a:ext cx="8929255" cy="4038599"/>
          </a:xfrm>
          <a:prstGeom prst="rect">
            <a:avLst/>
          </a:prstGeom>
        </p:spPr>
      </p:pic>
    </p:spTree>
    <p:extLst>
      <p:ext uri="{BB962C8B-B14F-4D97-AF65-F5344CB8AC3E}">
        <p14:creationId xmlns:p14="http://schemas.microsoft.com/office/powerpoint/2010/main" val="174201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76200" y="110836"/>
            <a:ext cx="8961905" cy="1650260"/>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1600" b="1" dirty="0">
                <a:effectLst>
                  <a:outerShdw blurRad="38100" dist="38100" dir="2700000" algn="tl">
                    <a:srgbClr val="000000">
                      <a:alpha val="43137"/>
                    </a:srgbClr>
                  </a:outerShdw>
                </a:effectLst>
              </a:rPr>
              <a:t>Travel Request Workflow Steps: The approval flow will come up after you click on submit request. </a:t>
            </a:r>
            <a:r>
              <a:rPr lang="en-US" sz="1600" dirty="0">
                <a:effectLst>
                  <a:outerShdw blurRad="38100" dist="38100" dir="2700000" algn="tl">
                    <a:srgbClr val="000000">
                      <a:alpha val="43137"/>
                    </a:srgbClr>
                  </a:outerShdw>
                </a:effectLst>
              </a:rPr>
              <a:t>Approval Flow is now called </a:t>
            </a:r>
            <a:r>
              <a:rPr lang="en-US" sz="1600" u="sng" dirty="0">
                <a:effectLst>
                  <a:outerShdw blurRad="38100" dist="38100" dir="2700000" algn="tl">
                    <a:srgbClr val="000000">
                      <a:alpha val="43137"/>
                    </a:srgbClr>
                  </a:outerShdw>
                </a:effectLst>
              </a:rPr>
              <a:t>Request Timeline</a:t>
            </a:r>
            <a:br>
              <a:rPr lang="en-US" sz="1600" dirty="0"/>
            </a:br>
            <a:br>
              <a:rPr lang="en-US" sz="1600" dirty="0"/>
            </a:br>
            <a:r>
              <a:rPr lang="en-US" sz="1600" dirty="0">
                <a:solidFill>
                  <a:schemeClr val="bg1"/>
                </a:solidFill>
                <a:effectLst>
                  <a:outerShdw blurRad="38100" dist="38100" dir="2700000" algn="tl">
                    <a:srgbClr val="000000">
                      <a:alpha val="43137"/>
                    </a:srgbClr>
                  </a:outerShdw>
                </a:effectLst>
              </a:rPr>
              <a:t>Please note: each approver has 9 days to approve a Request. If they don’t approve within this timeframe, the Request will time out, and the user will have to resubmit the Request</a:t>
            </a:r>
            <a:br>
              <a:rPr lang="en-US" sz="2000" b="1" dirty="0">
                <a:latin typeface="+mn-lt"/>
              </a:rPr>
            </a:br>
            <a:endParaRPr lang="en-US" sz="2000" b="1" dirty="0">
              <a:latin typeface="+mn-lt"/>
            </a:endParaRPr>
          </a:p>
        </p:txBody>
      </p:sp>
      <p:pic>
        <p:nvPicPr>
          <p:cNvPr id="3" name="Picture 2">
            <a:extLst>
              <a:ext uri="{FF2B5EF4-FFF2-40B4-BE49-F238E27FC236}">
                <a16:creationId xmlns:a16="http://schemas.microsoft.com/office/drawing/2014/main" id="{739A80ED-A53A-9131-56E1-13DA9D9FC989}"/>
              </a:ext>
            </a:extLst>
          </p:cNvPr>
          <p:cNvPicPr>
            <a:picLocks noChangeAspect="1"/>
          </p:cNvPicPr>
          <p:nvPr/>
        </p:nvPicPr>
        <p:blipFill>
          <a:blip r:embed="rId2"/>
          <a:stretch>
            <a:fillRect/>
          </a:stretch>
        </p:blipFill>
        <p:spPr>
          <a:xfrm>
            <a:off x="0" y="1524000"/>
            <a:ext cx="9144000" cy="4292557"/>
          </a:xfrm>
          <a:prstGeom prst="rect">
            <a:avLst/>
          </a:prstGeom>
        </p:spPr>
      </p:pic>
    </p:spTree>
    <p:extLst>
      <p:ext uri="{BB962C8B-B14F-4D97-AF65-F5344CB8AC3E}">
        <p14:creationId xmlns:p14="http://schemas.microsoft.com/office/powerpoint/2010/main" val="188388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C634-3DDB-8E01-5E81-AF98CC3C4A8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DC1818E-D14B-17E6-D697-342F39A7F6C5}"/>
              </a:ext>
            </a:extLst>
          </p:cNvPr>
          <p:cNvSpPr>
            <a:spLocks noGrp="1"/>
          </p:cNvSpPr>
          <p:nvPr>
            <p:ph type="title"/>
          </p:nvPr>
        </p:nvSpPr>
        <p:spPr>
          <a:xfrm>
            <a:off x="76200" y="110836"/>
            <a:ext cx="8961905" cy="1565564"/>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000" b="1" dirty="0">
                <a:effectLst>
                  <a:outerShdw blurRad="38100" dist="38100" dir="2700000" algn="tl">
                    <a:srgbClr val="000000">
                      <a:alpha val="43137"/>
                    </a:srgbClr>
                  </a:outerShdw>
                </a:effectLst>
              </a:rPr>
              <a:t>Click on Submit.</a:t>
            </a:r>
            <a:br>
              <a:rPr lang="en-US" sz="2000" b="1" dirty="0">
                <a:latin typeface="+mn-lt"/>
              </a:rPr>
            </a:br>
            <a:endParaRPr lang="en-US" sz="2000" b="1" dirty="0">
              <a:latin typeface="+mn-lt"/>
            </a:endParaRPr>
          </a:p>
        </p:txBody>
      </p:sp>
      <p:pic>
        <p:nvPicPr>
          <p:cNvPr id="4" name="Picture 3">
            <a:extLst>
              <a:ext uri="{FF2B5EF4-FFF2-40B4-BE49-F238E27FC236}">
                <a16:creationId xmlns:a16="http://schemas.microsoft.com/office/drawing/2014/main" id="{65A26EA4-3F63-4E04-4FE0-65E3C2C80557}"/>
              </a:ext>
            </a:extLst>
          </p:cNvPr>
          <p:cNvPicPr>
            <a:picLocks noChangeAspect="1"/>
          </p:cNvPicPr>
          <p:nvPr/>
        </p:nvPicPr>
        <p:blipFill>
          <a:blip r:embed="rId2"/>
          <a:stretch>
            <a:fillRect/>
          </a:stretch>
        </p:blipFill>
        <p:spPr>
          <a:xfrm>
            <a:off x="1714857" y="1295400"/>
            <a:ext cx="5714286" cy="4114286"/>
          </a:xfrm>
          <a:prstGeom prst="rect">
            <a:avLst/>
          </a:prstGeom>
        </p:spPr>
      </p:pic>
    </p:spTree>
    <p:extLst>
      <p:ext uri="{BB962C8B-B14F-4D97-AF65-F5344CB8AC3E}">
        <p14:creationId xmlns:p14="http://schemas.microsoft.com/office/powerpoint/2010/main" val="367721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or 909-537-5155.</a:t>
            </a:r>
          </a:p>
        </p:txBody>
      </p:sp>
      <p:sp>
        <p:nvSpPr>
          <p:cNvPr id="2" name="TextBox 1"/>
          <p:cNvSpPr txBox="1"/>
          <p:nvPr/>
        </p:nvSpPr>
        <p:spPr>
          <a:xfrm>
            <a:off x="31242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rPr>
              <a:t>On the single sign on page, type in your mycoyote ID and password, hit  enter and then either choose </a:t>
            </a:r>
            <a:r>
              <a:rPr lang="en-US" sz="1800" u="sng" dirty="0">
                <a:solidFill>
                  <a:schemeClr val="bg1"/>
                </a:solidFill>
              </a:rPr>
              <a:t>My Employment </a:t>
            </a:r>
            <a:r>
              <a:rPr lang="en-US" sz="1800" dirty="0">
                <a:solidFill>
                  <a:schemeClr val="bg1"/>
                </a:solidFill>
              </a:rPr>
              <a:t>or, </a:t>
            </a:r>
            <a:r>
              <a:rPr lang="en-US" sz="1800" u="sng" dirty="0">
                <a:solidFill>
                  <a:schemeClr val="bg1"/>
                </a:solidFill>
              </a:rPr>
              <a:t>Administrative Systems</a:t>
            </a:r>
            <a:r>
              <a:rPr lang="en-US" sz="1800" dirty="0">
                <a:solidFill>
                  <a:schemeClr val="bg1"/>
                </a:solidFill>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4" name="Content Placeholder 3">
            <a:extLst>
              <a:ext uri="{FF2B5EF4-FFF2-40B4-BE49-F238E27FC236}">
                <a16:creationId xmlns:a16="http://schemas.microsoft.com/office/drawing/2014/main" id="{DB6434ED-BE4A-71A2-B0FE-1CE9D3752FE8}"/>
              </a:ext>
            </a:extLst>
          </p:cNvPr>
          <p:cNvPicPr>
            <a:picLocks noGrp="1" noChangeAspect="1"/>
          </p:cNvPicPr>
          <p:nvPr>
            <p:ph idx="1"/>
          </p:nvPr>
        </p:nvPicPr>
        <p:blipFill>
          <a:blip r:embed="rId2"/>
          <a:stretch>
            <a:fillRect/>
          </a:stretch>
        </p:blipFill>
        <p:spPr>
          <a:xfrm>
            <a:off x="150962" y="1371600"/>
            <a:ext cx="8933956" cy="4406203"/>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t>To begin a Travel Request, click on </a:t>
            </a:r>
            <a:r>
              <a:rPr lang="en-US" dirty="0"/>
              <a:t>Create, then Start a Request</a:t>
            </a:r>
            <a:endParaRPr lang="en-US" sz="3200" dirty="0"/>
          </a:p>
        </p:txBody>
      </p:sp>
      <p:pic>
        <p:nvPicPr>
          <p:cNvPr id="3" name="Picture 2">
            <a:extLst>
              <a:ext uri="{FF2B5EF4-FFF2-40B4-BE49-F238E27FC236}">
                <a16:creationId xmlns:a16="http://schemas.microsoft.com/office/drawing/2014/main" id="{4CDB0F06-B1DB-6C96-4251-B95FF6EDD036}"/>
              </a:ext>
            </a:extLst>
          </p:cNvPr>
          <p:cNvPicPr>
            <a:picLocks noChangeAspect="1"/>
          </p:cNvPicPr>
          <p:nvPr/>
        </p:nvPicPr>
        <p:blipFill>
          <a:blip r:embed="rId3"/>
          <a:stretch>
            <a:fillRect/>
          </a:stretch>
        </p:blipFill>
        <p:spPr>
          <a:xfrm>
            <a:off x="101600" y="1308616"/>
            <a:ext cx="8977744" cy="4330183"/>
          </a:xfrm>
          <a:prstGeom prst="rect">
            <a:avLst/>
          </a:prstGeom>
        </p:spPr>
      </p:pic>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gn="l">
              <a:lnSpc>
                <a:spcPct val="90000"/>
              </a:lnSpc>
            </a:pPr>
            <a:r>
              <a:rPr lang="en-US" altLang="en-US" sz="1500" dirty="0">
                <a:effectLst>
                  <a:outerShdw blurRad="38100" dist="38100" dir="2700000" algn="tl">
                    <a:srgbClr val="000000">
                      <a:alpha val="43137"/>
                    </a:srgbClr>
                  </a:outerShdw>
                </a:effectLst>
              </a:rPr>
              <a:t>Input your travel information on the Request Header. Each required text box is noted by an asterisk on the top of the box.  Use the down arrows and the calendar when available on each box.  After entering all the required information click on Create Request</a:t>
            </a:r>
            <a:endParaRPr lang="en-US" sz="15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2164495626"/>
              </p:ext>
            </p:extLst>
          </p:nvPr>
        </p:nvGraphicFramePr>
        <p:xfrm>
          <a:off x="152400" y="1295400"/>
          <a:ext cx="88392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E9E609C-8042-E98C-928F-DB43244A888C}"/>
              </a:ext>
            </a:extLst>
          </p:cNvPr>
          <p:cNvPicPr>
            <a:picLocks noChangeAspect="1"/>
          </p:cNvPicPr>
          <p:nvPr/>
        </p:nvPicPr>
        <p:blipFill>
          <a:blip r:embed="rId7"/>
          <a:stretch>
            <a:fillRect/>
          </a:stretch>
        </p:blipFill>
        <p:spPr>
          <a:xfrm>
            <a:off x="762000" y="1958196"/>
            <a:ext cx="7543800" cy="4076007"/>
          </a:xfrm>
          <a:prstGeom prst="rect">
            <a:avLst/>
          </a:prstGeom>
        </p:spPr>
      </p:pic>
    </p:spTree>
    <p:extLst>
      <p:ext uri="{BB962C8B-B14F-4D97-AF65-F5344CB8AC3E}">
        <p14:creationId xmlns:p14="http://schemas.microsoft.com/office/powerpoint/2010/main" val="11917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Emerg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Type the project code in the box and select from the dropdown list that appears. If there is no project code, select </a:t>
            </a:r>
            <a:r>
              <a:rPr lang="en-US" sz="1000" b="1" dirty="0">
                <a:solidFill>
                  <a:schemeClr val="tx2"/>
                </a:solidFill>
              </a:rPr>
              <a:t>NONE.</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Change the drop-down option from Text to Either to search by Text or Code.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Travel Allowance - Click on Manage Travel Allowance and then Add Travel Allowance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D37A26E-B70D-4A9E-A468-62F26105F4D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1F39491-6C5A-7515-3F70-CF4FE6AB6145}"/>
              </a:ext>
            </a:extLst>
          </p:cNvPr>
          <p:cNvPicPr>
            <a:picLocks noChangeAspect="1"/>
          </p:cNvPicPr>
          <p:nvPr/>
        </p:nvPicPr>
        <p:blipFill>
          <a:blip r:embed="rId2"/>
          <a:stretch>
            <a:fillRect/>
          </a:stretch>
        </p:blipFill>
        <p:spPr>
          <a:xfrm>
            <a:off x="152400" y="1219200"/>
            <a:ext cx="8877300" cy="4495800"/>
          </a:xfrm>
          <a:prstGeom prst="rect">
            <a:avLst/>
          </a:prstGeom>
        </p:spPr>
      </p:pic>
    </p:spTree>
    <p:extLst>
      <p:ext uri="{BB962C8B-B14F-4D97-AF65-F5344CB8AC3E}">
        <p14:creationId xmlns:p14="http://schemas.microsoft.com/office/powerpoint/2010/main" val="60649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5025-76CC-BEBF-6C24-E5F876B6B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24867-3747-A54B-05D2-19040ACA1C44}"/>
              </a:ext>
            </a:extLst>
          </p:cNvPr>
          <p:cNvSpPr>
            <a:spLocks noGrp="1"/>
          </p:cNvSpPr>
          <p:nvPr>
            <p:ph type="title"/>
          </p:nvPr>
        </p:nvSpPr>
        <p:spPr>
          <a:xfrm>
            <a:off x="152400" y="152400"/>
            <a:ext cx="8915400" cy="1143000"/>
          </a:xfrm>
        </p:spPr>
        <p:style>
          <a:lnRef idx="0">
            <a:schemeClr val="accent1"/>
          </a:lnRef>
          <a:fillRef idx="3">
            <a:schemeClr val="accent1"/>
          </a:fillRef>
          <a:effectRef idx="3">
            <a:schemeClr val="accent1"/>
          </a:effectRef>
          <a:fontRef idx="minor">
            <a:schemeClr val="lt1"/>
          </a:fontRef>
        </p:style>
        <p:txBody>
          <a:bodyPr wrap="square" anchor="ctr">
            <a:normAutofit fontScale="90000"/>
          </a:bodyPr>
          <a:lstStyle/>
          <a:p>
            <a:pPr>
              <a:lnSpc>
                <a:spcPct val="90000"/>
              </a:lnSpc>
            </a:pPr>
            <a:br>
              <a:rPr lang="en-US" sz="1500" b="1" kern="0" dirty="0">
                <a:solidFill>
                  <a:schemeClr val="tx1"/>
                </a:solidFill>
                <a:effectLst/>
              </a:rPr>
            </a:br>
            <a:br>
              <a:rPr lang="en-US" sz="1500" b="1" kern="0" dirty="0">
                <a:solidFill>
                  <a:schemeClr val="tx1"/>
                </a:solidFill>
                <a:effectLst/>
              </a:rPr>
            </a:br>
            <a:r>
              <a:rPr lang="en-US" sz="240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Travel Allowance – Once you click on add travel allowance, the following screen will appear</a:t>
            </a:r>
            <a:br>
              <a:rPr lang="en-US" sz="1500" b="1" kern="0" dirty="0">
                <a:solidFill>
                  <a:schemeClr val="tx1"/>
                </a:solidFill>
                <a:effectLst/>
              </a:rPr>
            </a:br>
            <a:endParaRPr lang="en-US" sz="1500" dirty="0">
              <a:solidFill>
                <a:schemeClr val="tx1"/>
              </a:solidFill>
            </a:endParaRPr>
          </a:p>
        </p:txBody>
      </p:sp>
      <p:pic>
        <p:nvPicPr>
          <p:cNvPr id="7" name="Content Placeholder 6">
            <a:extLst>
              <a:ext uri="{FF2B5EF4-FFF2-40B4-BE49-F238E27FC236}">
                <a16:creationId xmlns:a16="http://schemas.microsoft.com/office/drawing/2014/main" id="{3F19CB9C-2B1A-4A24-E87E-3DDA2575EBC6}"/>
              </a:ext>
            </a:extLst>
          </p:cNvPr>
          <p:cNvPicPr>
            <a:picLocks noGrp="1" noChangeAspect="1"/>
          </p:cNvPicPr>
          <p:nvPr>
            <p:ph sz="half" idx="1"/>
          </p:nvPr>
        </p:nvPicPr>
        <p:blipFill>
          <a:blip r:embed="rId2"/>
          <a:stretch>
            <a:fillRect/>
          </a:stretch>
        </p:blipFill>
        <p:spPr bwMode="auto">
          <a:xfrm>
            <a:off x="278920" y="1828800"/>
            <a:ext cx="4369280" cy="3505200"/>
          </a:xfrm>
          <a:prstGeom prst="rect">
            <a:avLst/>
          </a:prstGeom>
          <a:noFill/>
          <a:ln w="9525">
            <a:noFill/>
            <a:miter lim="800000"/>
            <a:headEnd/>
            <a:tailEnd/>
          </a:ln>
        </p:spPr>
      </p:pic>
      <p:sp>
        <p:nvSpPr>
          <p:cNvPr id="12" name="Content Placeholder 3">
            <a:extLst>
              <a:ext uri="{FF2B5EF4-FFF2-40B4-BE49-F238E27FC236}">
                <a16:creationId xmlns:a16="http://schemas.microsoft.com/office/drawing/2014/main" id="{81442573-4743-B826-3498-9F832D1EDAA6}"/>
              </a:ext>
            </a:extLst>
          </p:cNvPr>
          <p:cNvSpPr>
            <a:spLocks noGrp="1"/>
          </p:cNvSpPr>
          <p:nvPr>
            <p:ph sz="half" idx="2"/>
          </p:nvPr>
        </p:nvSpPr>
        <p:spPr>
          <a:xfrm>
            <a:off x="4800600" y="1676400"/>
            <a:ext cx="3962398" cy="3810000"/>
          </a:xfrm>
        </p:spPr>
        <p:txBody>
          <a:bodyPr/>
          <a:lstStyle/>
          <a:p>
            <a:r>
              <a:rPr lang="en-US" sz="1600" dirty="0"/>
              <a:t>The start location and start time will prepopulate from the request header information of the trip</a:t>
            </a:r>
          </a:p>
          <a:p>
            <a:r>
              <a:rPr lang="en-US" sz="1600" dirty="0"/>
              <a:t>The start time and end time will have to be added</a:t>
            </a:r>
          </a:p>
          <a:p>
            <a:r>
              <a:rPr lang="en-US" sz="1600" dirty="0"/>
              <a:t>Once the start time and end time is added, click on next on the right-side bottom corner</a:t>
            </a:r>
          </a:p>
        </p:txBody>
      </p:sp>
    </p:spTree>
    <p:extLst>
      <p:ext uri="{BB962C8B-B14F-4D97-AF65-F5344CB8AC3E}">
        <p14:creationId xmlns:p14="http://schemas.microsoft.com/office/powerpoint/2010/main" val="163864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B378-32BA-F37B-E69E-21613D9E9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10672-2E97-F674-76A6-DF004C8C5A48}"/>
              </a:ext>
            </a:extLst>
          </p:cNvPr>
          <p:cNvSpPr>
            <a:spLocks noGrp="1"/>
          </p:cNvSpPr>
          <p:nvPr>
            <p:ph type="title"/>
          </p:nvPr>
        </p:nvSpPr>
        <p:spPr>
          <a:xfrm>
            <a:off x="152400" y="152400"/>
            <a:ext cx="8763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br>
              <a:rPr lang="en-US" sz="1500" b="1" kern="0" dirty="0">
                <a:solidFill>
                  <a:schemeClr val="tx1"/>
                </a:solidFill>
                <a:effectLst/>
              </a:rPr>
            </a:br>
            <a:br>
              <a:rPr lang="en-US" sz="1500" b="1" kern="0" dirty="0">
                <a:solidFill>
                  <a:schemeClr val="tx1"/>
                </a:solidFill>
                <a:effectLst/>
              </a:rPr>
            </a:br>
            <a:r>
              <a:rPr lang="en-US" sz="240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Multiple Destinations  </a:t>
            </a:r>
            <a:br>
              <a:rPr lang="en-US" sz="1500" b="1" kern="0" dirty="0">
                <a:solidFill>
                  <a:schemeClr val="tx1"/>
                </a:solidFill>
                <a:effectLst/>
              </a:rPr>
            </a:br>
            <a:endParaRPr lang="en-US" sz="1500" dirty="0">
              <a:solidFill>
                <a:schemeClr val="tx1"/>
              </a:solidFill>
            </a:endParaRPr>
          </a:p>
        </p:txBody>
      </p:sp>
      <p:sp>
        <p:nvSpPr>
          <p:cNvPr id="12" name="Content Placeholder 3">
            <a:extLst>
              <a:ext uri="{FF2B5EF4-FFF2-40B4-BE49-F238E27FC236}">
                <a16:creationId xmlns:a16="http://schemas.microsoft.com/office/drawing/2014/main" id="{88BE4BD1-FA77-7C77-E33E-446F67A21F3D}"/>
              </a:ext>
            </a:extLst>
          </p:cNvPr>
          <p:cNvSpPr>
            <a:spLocks noGrp="1"/>
          </p:cNvSpPr>
          <p:nvPr>
            <p:ph sz="half" idx="2"/>
          </p:nvPr>
        </p:nvSpPr>
        <p:spPr>
          <a:xfrm>
            <a:off x="5181600" y="1447799"/>
            <a:ext cx="3810000" cy="3810000"/>
          </a:xfrm>
        </p:spPr>
        <p:txBody>
          <a:bodyPr/>
          <a:lstStyle/>
          <a:p>
            <a:r>
              <a:rPr lang="en-US" sz="1600" dirty="0"/>
              <a:t>For adding multiple destinations, click on </a:t>
            </a:r>
            <a:r>
              <a:rPr lang="en-US" sz="1600" dirty="0">
                <a:solidFill>
                  <a:schemeClr val="accent1"/>
                </a:solidFill>
              </a:rPr>
              <a:t>+Add Destination</a:t>
            </a:r>
          </a:p>
          <a:p>
            <a:r>
              <a:rPr lang="en-US" sz="1600" dirty="0"/>
              <a:t>Add arrival location, arrival date and arrival time </a:t>
            </a:r>
          </a:p>
          <a:p>
            <a:r>
              <a:rPr lang="en-US" sz="1600" dirty="0"/>
              <a:t>Once all the destinations are added, click on next, available at the right-side bottom corner</a:t>
            </a:r>
          </a:p>
        </p:txBody>
      </p:sp>
      <p:sp>
        <p:nvSpPr>
          <p:cNvPr id="4" name="Content Placeholder 3">
            <a:extLst>
              <a:ext uri="{FF2B5EF4-FFF2-40B4-BE49-F238E27FC236}">
                <a16:creationId xmlns:a16="http://schemas.microsoft.com/office/drawing/2014/main" id="{AD7BAB83-D4CF-BCC7-006D-400486E96411}"/>
              </a:ext>
            </a:extLst>
          </p:cNvPr>
          <p:cNvSpPr>
            <a:spLocks noGrp="1"/>
          </p:cNvSpPr>
          <p:nvPr>
            <p:ph sz="half" idx="1"/>
          </p:nvPr>
        </p:nvSpPr>
        <p:spPr/>
        <p:txBody>
          <a:bodyPr/>
          <a:lstStyle/>
          <a:p>
            <a:endParaRPr lang="en-US"/>
          </a:p>
        </p:txBody>
      </p:sp>
      <p:pic>
        <p:nvPicPr>
          <p:cNvPr id="6" name="Picture 5">
            <a:extLst>
              <a:ext uri="{FF2B5EF4-FFF2-40B4-BE49-F238E27FC236}">
                <a16:creationId xmlns:a16="http://schemas.microsoft.com/office/drawing/2014/main" id="{2F3989CF-3CF1-2BB5-69D2-949050FCDB70}"/>
              </a:ext>
            </a:extLst>
          </p:cNvPr>
          <p:cNvPicPr>
            <a:picLocks noChangeAspect="1"/>
          </p:cNvPicPr>
          <p:nvPr/>
        </p:nvPicPr>
        <p:blipFill>
          <a:blip r:embed="rId2"/>
          <a:stretch>
            <a:fillRect/>
          </a:stretch>
        </p:blipFill>
        <p:spPr>
          <a:xfrm>
            <a:off x="152400" y="1447799"/>
            <a:ext cx="4876800" cy="4505899"/>
          </a:xfrm>
          <a:prstGeom prst="rect">
            <a:avLst/>
          </a:prstGeom>
        </p:spPr>
      </p:pic>
    </p:spTree>
    <p:extLst>
      <p:ext uri="{BB962C8B-B14F-4D97-AF65-F5344CB8AC3E}">
        <p14:creationId xmlns:p14="http://schemas.microsoft.com/office/powerpoint/2010/main" val="45875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BAE9-EE2C-4CED-E958-C68EAB4B0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EEAAE-B60B-2091-53D7-6B49AB5F863F}"/>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fontScale="90000"/>
          </a:bodyPr>
          <a:lstStyle/>
          <a:p>
            <a:pPr>
              <a:lnSpc>
                <a:spcPct val="90000"/>
              </a:lnSpc>
            </a:pPr>
            <a:br>
              <a:rPr lang="en-US" sz="1800" b="1" kern="0" dirty="0">
                <a:solidFill>
                  <a:schemeClr val="tx1"/>
                </a:solidFill>
                <a:effectLst/>
              </a:rPr>
            </a:br>
            <a:br>
              <a:rPr lang="en-US" sz="1800" b="1" kern="0" dirty="0">
                <a:solidFill>
                  <a:schemeClr val="tx1"/>
                </a:solidFill>
                <a:effectLst/>
              </a:rPr>
            </a:br>
            <a:r>
              <a:rPr lang="en-US" sz="2400" dirty="0">
                <a:solidFill>
                  <a:srgbClr val="F4F4F4"/>
                </a:solidFill>
                <a:effectLst>
                  <a:outerShdw blurRad="38100" dist="38100" dir="2700000" algn="tl">
                    <a:srgbClr val="000000">
                      <a:alpha val="43137"/>
                    </a:srgbClr>
                  </a:outerShdw>
                </a:effectLst>
              </a:rPr>
              <a:t>Adding</a:t>
            </a:r>
            <a:r>
              <a:rPr lang="en-US" sz="2700" b="1" kern="0" dirty="0">
                <a:solidFill>
                  <a:srgbClr val="F4F4F4"/>
                </a:solidFill>
                <a:effectLst/>
              </a:rPr>
              <a:t> </a:t>
            </a:r>
            <a:r>
              <a:rPr lang="en-US" sz="2400" dirty="0">
                <a:solidFill>
                  <a:srgbClr val="F4F4F4"/>
                </a:solidFill>
                <a:effectLst>
                  <a:outerShdw blurRad="38100" dist="38100" dir="2700000" algn="tl">
                    <a:srgbClr val="000000">
                      <a:alpha val="43137"/>
                    </a:srgbClr>
                  </a:outerShdw>
                </a:effectLst>
              </a:rPr>
              <a:t>Travel Allowance – The following screen will appear once you click on next </a:t>
            </a:r>
            <a:br>
              <a:rPr lang="en-US" sz="1800" b="1" kern="0" dirty="0">
                <a:solidFill>
                  <a:schemeClr val="tx1"/>
                </a:solidFill>
                <a:effectLst/>
              </a:rPr>
            </a:br>
            <a:endParaRPr lang="en-US" sz="1800" dirty="0">
              <a:solidFill>
                <a:schemeClr val="tx1"/>
              </a:solidFill>
            </a:endParaRPr>
          </a:p>
        </p:txBody>
      </p:sp>
      <p:sp>
        <p:nvSpPr>
          <p:cNvPr id="12" name="Content Placeholder 3">
            <a:extLst>
              <a:ext uri="{FF2B5EF4-FFF2-40B4-BE49-F238E27FC236}">
                <a16:creationId xmlns:a16="http://schemas.microsoft.com/office/drawing/2014/main" id="{DE3991F4-33A5-D74A-6FF9-7773EA1626CB}"/>
              </a:ext>
            </a:extLst>
          </p:cNvPr>
          <p:cNvSpPr>
            <a:spLocks noGrp="1"/>
          </p:cNvSpPr>
          <p:nvPr>
            <p:ph sz="half" idx="1"/>
          </p:nvPr>
        </p:nvSpPr>
        <p:spPr>
          <a:xfrm>
            <a:off x="304800" y="1676400"/>
            <a:ext cx="3810000" cy="4343400"/>
          </a:xfrm>
        </p:spPr>
        <p:txBody>
          <a:bodyPr wrap="square" anchor="t">
            <a:normAutofit/>
          </a:bodyPr>
          <a:lstStyle/>
          <a:p>
            <a:pPr>
              <a:lnSpc>
                <a:spcPct val="130000"/>
              </a:lnSpc>
            </a:pPr>
            <a:r>
              <a:rPr lang="en-US" sz="1400" dirty="0"/>
              <a:t>If meals like breakfast, lunch or dinner are included in the conference/meeting, you must click on the boxes to exclude the meal allowance and the incidentals</a:t>
            </a:r>
          </a:p>
          <a:p>
            <a:pPr>
              <a:lnSpc>
                <a:spcPct val="130000"/>
              </a:lnSpc>
            </a:pPr>
            <a:r>
              <a:rPr lang="en-US" sz="1400" dirty="0"/>
              <a:t>If meals need to be excluded for the whole day, check mark the box under the </a:t>
            </a:r>
            <a:r>
              <a:rPr lang="en-US" sz="1400" u="sng" dirty="0">
                <a:solidFill>
                  <a:schemeClr val="accent1"/>
                </a:solidFill>
              </a:rPr>
              <a:t>Exclude Day</a:t>
            </a:r>
          </a:p>
          <a:p>
            <a:pPr>
              <a:lnSpc>
                <a:spcPct val="130000"/>
              </a:lnSpc>
            </a:pPr>
            <a:r>
              <a:rPr lang="en-US" sz="1400" dirty="0"/>
              <a:t>The amounts will be recalculated under the reimbursement amount section</a:t>
            </a:r>
          </a:p>
          <a:p>
            <a:pPr>
              <a:lnSpc>
                <a:spcPct val="130000"/>
              </a:lnSpc>
            </a:pPr>
            <a:r>
              <a:rPr lang="en-US" sz="1400" dirty="0"/>
              <a:t>Please note that the first and last day of meals and incidentals is calculated at 75% </a:t>
            </a:r>
          </a:p>
          <a:p>
            <a:pPr>
              <a:lnSpc>
                <a:spcPct val="130000"/>
              </a:lnSpc>
            </a:pPr>
            <a:r>
              <a:rPr lang="en-US" sz="1400" dirty="0"/>
              <a:t>Once all that is updated, click on </a:t>
            </a:r>
            <a:r>
              <a:rPr lang="en-US" sz="1400" u="sng" dirty="0">
                <a:solidFill>
                  <a:schemeClr val="accent1"/>
                </a:solidFill>
              </a:rPr>
              <a:t>Finish </a:t>
            </a:r>
            <a:r>
              <a:rPr lang="en-US" sz="1400" dirty="0"/>
              <a:t>available at the right-side bottom corner</a:t>
            </a:r>
          </a:p>
          <a:p>
            <a:pPr>
              <a:lnSpc>
                <a:spcPct val="130000"/>
              </a:lnSpc>
            </a:pPr>
            <a:endParaRPr lang="en-US" sz="1600" dirty="0"/>
          </a:p>
        </p:txBody>
      </p:sp>
      <p:pic>
        <p:nvPicPr>
          <p:cNvPr id="5" name="Content Placeholder 4">
            <a:extLst>
              <a:ext uri="{FF2B5EF4-FFF2-40B4-BE49-F238E27FC236}">
                <a16:creationId xmlns:a16="http://schemas.microsoft.com/office/drawing/2014/main" id="{4EF8BC29-755C-D305-BC29-5567ACB0B3B2}"/>
              </a:ext>
            </a:extLst>
          </p:cNvPr>
          <p:cNvPicPr>
            <a:picLocks noGrp="1" noChangeAspect="1"/>
          </p:cNvPicPr>
          <p:nvPr>
            <p:ph sz="half" idx="2"/>
          </p:nvPr>
        </p:nvPicPr>
        <p:blipFill>
          <a:blip r:embed="rId2"/>
          <a:stretch>
            <a:fillRect/>
          </a:stretch>
        </p:blipFill>
        <p:spPr bwMode="auto">
          <a:xfrm>
            <a:off x="4114800" y="1676400"/>
            <a:ext cx="4724400" cy="3200400"/>
          </a:xfrm>
          <a:prstGeom prst="rect">
            <a:avLst/>
          </a:prstGeom>
          <a:noFill/>
          <a:ln w="9525">
            <a:noFill/>
            <a:miter lim="800000"/>
            <a:headEnd/>
            <a:tailEnd/>
          </a:ln>
        </p:spPr>
      </p:pic>
    </p:spTree>
    <p:extLst>
      <p:ext uri="{BB962C8B-B14F-4D97-AF65-F5344CB8AC3E}">
        <p14:creationId xmlns:p14="http://schemas.microsoft.com/office/powerpoint/2010/main" val="2478110441"/>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9955</TotalTime>
  <Words>1004</Words>
  <Application>Microsoft Office PowerPoint</Application>
  <PresentationFormat>On-screen Show (4:3)</PresentationFormat>
  <Paragraphs>54</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Webdings</vt:lpstr>
      <vt:lpstr>Wingdings</vt:lpstr>
      <vt:lpstr>Blank Presentation</vt:lpstr>
      <vt:lpstr>How to create Travel meal allowance &amp; incidentals </vt:lpstr>
      <vt:lpstr> On the single sign on page, type in your mycoyote ID and password, hit  enter and then either choose My Employment or, Administrative Systems and click  on the Travel and Corporate card Icon  as shown below:  </vt:lpstr>
      <vt:lpstr>To begin a Travel Request, click on Create, then Start a Request</vt:lpstr>
      <vt:lpstr>Input your travel information on the Request Header. Each required text box is noted by an asterisk on the top of the box.  Use the down arrows and the calendar when available on each box.  After entering all the required information click on Create Request</vt:lpstr>
      <vt:lpstr>Request Header Components</vt:lpstr>
      <vt:lpstr>  Adding Travel Allowance - Click on Manage Travel Allowance and then Add Travel Allowance  </vt:lpstr>
      <vt:lpstr>  Adding Travel Allowance – Once you click on add travel allowance, the following screen will appear </vt:lpstr>
      <vt:lpstr>  Adding Multiple Destinations   </vt:lpstr>
      <vt:lpstr>  Adding Travel Allowance – The following screen will appear once you click on next  </vt:lpstr>
      <vt:lpstr>  Adding Travel Allowance – Once you click on Finish, the following screen will appear.  </vt:lpstr>
      <vt:lpstr>  Adding Estimated Expenses: Once the travel meal allowance and incidentals are added, add the remaining estimated expenses </vt:lpstr>
      <vt:lpstr> Alerts: Alerts with the red exclamation ! needs to be cleared. The Warning (triangle) alerts are notifications and won't restrict from submitting the Request. Click on the down arrow to expand and view all the alerts. Once all the expenses are added, click on submit request, available at the right-side corner  </vt:lpstr>
      <vt:lpstr>Travel Request Workflow Steps: The approval flow will come up after you click on submit request. Approval Flow is now called Request Timeline  Please note: each approver has 9 days to approve a Request. If they don’t approve within this timeframe, the Request will time out, and the user will have to resubmit the Request </vt:lpstr>
      <vt:lpstr>Click on Submit.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414</cp:revision>
  <cp:lastPrinted>2018-01-23T22:52:57Z</cp:lastPrinted>
  <dcterms:created xsi:type="dcterms:W3CDTF">2014-01-06T17:52:42Z</dcterms:created>
  <dcterms:modified xsi:type="dcterms:W3CDTF">2025-12-01T22:00:00Z</dcterms:modified>
</cp:coreProperties>
</file>