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handoutMasterIdLst>
    <p:handoutMasterId r:id="rId21"/>
  </p:handoutMasterIdLst>
  <p:sldIdLst>
    <p:sldId id="390" r:id="rId2"/>
    <p:sldId id="395" r:id="rId3"/>
    <p:sldId id="401" r:id="rId4"/>
    <p:sldId id="263" r:id="rId5"/>
    <p:sldId id="403" r:id="rId6"/>
    <p:sldId id="404" r:id="rId7"/>
    <p:sldId id="405" r:id="rId8"/>
    <p:sldId id="406" r:id="rId9"/>
    <p:sldId id="407" r:id="rId10"/>
    <p:sldId id="408" r:id="rId11"/>
    <p:sldId id="409" r:id="rId12"/>
    <p:sldId id="411" r:id="rId13"/>
    <p:sldId id="413" r:id="rId14"/>
    <p:sldId id="410" r:id="rId15"/>
    <p:sldId id="275" r:id="rId16"/>
    <p:sldId id="412" r:id="rId17"/>
    <p:sldId id="414" r:id="rId18"/>
    <p:sldId id="269" r:id="rId19"/>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5" autoAdjust="0"/>
  </p:normalViewPr>
  <p:slideViewPr>
    <p:cSldViewPr showGuides="1">
      <p:cViewPr>
        <p:scale>
          <a:sx n="118" d="100"/>
          <a:sy n="118" d="100"/>
        </p:scale>
        <p:origin x="1386" y="-114"/>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F9F27-9E38-4FF3-9E8D-6D166DF599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77E32C-E928-4C01-AFAB-A79CC535A8FD}">
      <dgm:prSet custT="1"/>
      <dgm:spPr/>
      <dgm:t>
        <a:bodyPr/>
        <a:lstStyle/>
        <a:p>
          <a:r>
            <a:rPr lang="en-US" sz="1400" b="1" dirty="0"/>
            <a:t>The approver on the header is the budget approver of your department. If you are not aware of the approver name, please reach out to your department</a:t>
          </a:r>
        </a:p>
      </dgm:t>
    </dgm:pt>
    <dgm:pt modelId="{9BF6A4A3-6E45-4B57-9FBC-9A798F9E1E06}" type="parTrans" cxnId="{DB4CC4A5-2760-4064-AB0A-38766C6BB2B6}">
      <dgm:prSet/>
      <dgm:spPr/>
      <dgm:t>
        <a:bodyPr/>
        <a:lstStyle/>
        <a:p>
          <a:endParaRPr lang="en-US"/>
        </a:p>
      </dgm:t>
    </dgm:pt>
    <dgm:pt modelId="{FD71D71E-1904-4124-9154-5946D436EE7C}" type="sibTrans" cxnId="{DB4CC4A5-2760-4064-AB0A-38766C6BB2B6}">
      <dgm:prSet/>
      <dgm:spPr/>
      <dgm:t>
        <a:bodyPr/>
        <a:lstStyle/>
        <a:p>
          <a:endParaRPr lang="en-US"/>
        </a:p>
      </dgm:t>
    </dgm:pt>
    <dgm:pt modelId="{2BCF4B67-4DF6-4CFF-B145-118431D688D6}">
      <dgm:prSet custT="1"/>
      <dgm:spPr/>
      <dgm:t>
        <a:bodyPr/>
        <a:lstStyle/>
        <a:p>
          <a:r>
            <a:rPr lang="en-US" sz="1400" b="1" dirty="0"/>
            <a:t>The 3 highlighted boxes on the screenshot needs to be filled with the required information </a:t>
          </a:r>
        </a:p>
      </dgm:t>
    </dgm:pt>
    <dgm:pt modelId="{9AA8C910-3B03-4AF9-9081-7B6CA97BCCB7}" type="parTrans" cxnId="{2FCF3E1E-33D7-4238-B1F1-0A413646C737}">
      <dgm:prSet/>
      <dgm:spPr/>
      <dgm:t>
        <a:bodyPr/>
        <a:lstStyle/>
        <a:p>
          <a:endParaRPr lang="en-US"/>
        </a:p>
      </dgm:t>
    </dgm:pt>
    <dgm:pt modelId="{536A2F67-C5E5-4321-A0F2-47595191B1D3}" type="sibTrans" cxnId="{2FCF3E1E-33D7-4238-B1F1-0A413646C737}">
      <dgm:prSet/>
      <dgm:spPr/>
      <dgm:t>
        <a:bodyPr/>
        <a:lstStyle/>
        <a:p>
          <a:endParaRPr lang="en-US"/>
        </a:p>
      </dgm:t>
    </dgm:pt>
    <dgm:pt modelId="{2E25E02F-A24F-481D-A29D-2DCC3323401F}" type="pres">
      <dgm:prSet presAssocID="{D3AF9F27-9E38-4FF3-9E8D-6D166DF599E4}" presName="vert0" presStyleCnt="0">
        <dgm:presLayoutVars>
          <dgm:dir/>
          <dgm:animOne val="branch"/>
          <dgm:animLvl val="lvl"/>
        </dgm:presLayoutVars>
      </dgm:prSet>
      <dgm:spPr/>
    </dgm:pt>
    <dgm:pt modelId="{B352EF09-25E0-47B4-BD9B-E90A5C90F754}" type="pres">
      <dgm:prSet presAssocID="{6477E32C-E928-4C01-AFAB-A79CC535A8FD}" presName="thickLine" presStyleLbl="alignNode1" presStyleIdx="0" presStyleCnt="2"/>
      <dgm:spPr/>
    </dgm:pt>
    <dgm:pt modelId="{130C9712-A38E-4D47-BAA0-D69FDF2A72EF}" type="pres">
      <dgm:prSet presAssocID="{6477E32C-E928-4C01-AFAB-A79CC535A8FD}" presName="horz1" presStyleCnt="0"/>
      <dgm:spPr/>
    </dgm:pt>
    <dgm:pt modelId="{F9F8CD88-6ED8-42F4-8B69-82ECD29CEE8C}" type="pres">
      <dgm:prSet presAssocID="{6477E32C-E928-4C01-AFAB-A79CC535A8FD}" presName="tx1" presStyleLbl="revTx" presStyleIdx="0" presStyleCnt="2" custScaleY="124275"/>
      <dgm:spPr/>
    </dgm:pt>
    <dgm:pt modelId="{DBC91F6A-C4D3-4CFC-81CC-DC3F72BE044A}" type="pres">
      <dgm:prSet presAssocID="{6477E32C-E928-4C01-AFAB-A79CC535A8FD}" presName="vert1" presStyleCnt="0"/>
      <dgm:spPr/>
    </dgm:pt>
    <dgm:pt modelId="{ABEAE2C2-F149-4A8B-9BB8-2DF6A5FD0AB2}" type="pres">
      <dgm:prSet presAssocID="{2BCF4B67-4DF6-4CFF-B145-118431D688D6}" presName="thickLine" presStyleLbl="alignNode1" presStyleIdx="1" presStyleCnt="2"/>
      <dgm:spPr/>
    </dgm:pt>
    <dgm:pt modelId="{9D570599-091A-41E2-A7CC-26EED081FACC}" type="pres">
      <dgm:prSet presAssocID="{2BCF4B67-4DF6-4CFF-B145-118431D688D6}" presName="horz1" presStyleCnt="0"/>
      <dgm:spPr/>
    </dgm:pt>
    <dgm:pt modelId="{E7D15942-91BC-4DD7-BC66-09C9D58D71EF}" type="pres">
      <dgm:prSet presAssocID="{2BCF4B67-4DF6-4CFF-B145-118431D688D6}" presName="tx1" presStyleLbl="revTx" presStyleIdx="1" presStyleCnt="2"/>
      <dgm:spPr/>
    </dgm:pt>
    <dgm:pt modelId="{DBAA995F-AD30-48E2-87C5-91A8706BA153}" type="pres">
      <dgm:prSet presAssocID="{2BCF4B67-4DF6-4CFF-B145-118431D688D6}" presName="vert1" presStyleCnt="0"/>
      <dgm:spPr/>
    </dgm:pt>
  </dgm:ptLst>
  <dgm:cxnLst>
    <dgm:cxn modelId="{2FCF3E1E-33D7-4238-B1F1-0A413646C737}" srcId="{D3AF9F27-9E38-4FF3-9E8D-6D166DF599E4}" destId="{2BCF4B67-4DF6-4CFF-B145-118431D688D6}" srcOrd="1" destOrd="0" parTransId="{9AA8C910-3B03-4AF9-9081-7B6CA97BCCB7}" sibTransId="{536A2F67-C5E5-4321-A0F2-47595191B1D3}"/>
    <dgm:cxn modelId="{DB4CC4A5-2760-4064-AB0A-38766C6BB2B6}" srcId="{D3AF9F27-9E38-4FF3-9E8D-6D166DF599E4}" destId="{6477E32C-E928-4C01-AFAB-A79CC535A8FD}" srcOrd="0" destOrd="0" parTransId="{9BF6A4A3-6E45-4B57-9FBC-9A798F9E1E06}" sibTransId="{FD71D71E-1904-4124-9154-5946D436EE7C}"/>
    <dgm:cxn modelId="{3809C6B2-DEFF-4008-BA01-5CDAD71F6532}" type="presOf" srcId="{2BCF4B67-4DF6-4CFF-B145-118431D688D6}" destId="{E7D15942-91BC-4DD7-BC66-09C9D58D71EF}" srcOrd="0" destOrd="0" presId="urn:microsoft.com/office/officeart/2008/layout/LinedList"/>
    <dgm:cxn modelId="{930C54C9-2686-4311-B04A-CBAF9DA8FFD4}" type="presOf" srcId="{D3AF9F27-9E38-4FF3-9E8D-6D166DF599E4}" destId="{2E25E02F-A24F-481D-A29D-2DCC3323401F}" srcOrd="0" destOrd="0" presId="urn:microsoft.com/office/officeart/2008/layout/LinedList"/>
    <dgm:cxn modelId="{1A42E8FE-4C3A-484E-BB26-C32D83E65749}" type="presOf" srcId="{6477E32C-E928-4C01-AFAB-A79CC535A8FD}" destId="{F9F8CD88-6ED8-42F4-8B69-82ECD29CEE8C}" srcOrd="0" destOrd="0" presId="urn:microsoft.com/office/officeart/2008/layout/LinedList"/>
    <dgm:cxn modelId="{258312A2-9124-4894-A4CB-CE48999766D9}" type="presParOf" srcId="{2E25E02F-A24F-481D-A29D-2DCC3323401F}" destId="{B352EF09-25E0-47B4-BD9B-E90A5C90F754}" srcOrd="0" destOrd="0" presId="urn:microsoft.com/office/officeart/2008/layout/LinedList"/>
    <dgm:cxn modelId="{017F3689-9AC6-4023-AF64-E1E120826DA7}" type="presParOf" srcId="{2E25E02F-A24F-481D-A29D-2DCC3323401F}" destId="{130C9712-A38E-4D47-BAA0-D69FDF2A72EF}" srcOrd="1" destOrd="0" presId="urn:microsoft.com/office/officeart/2008/layout/LinedList"/>
    <dgm:cxn modelId="{78326490-EE3F-4C2D-AE6B-EB36AF4B54A0}" type="presParOf" srcId="{130C9712-A38E-4D47-BAA0-D69FDF2A72EF}" destId="{F9F8CD88-6ED8-42F4-8B69-82ECD29CEE8C}" srcOrd="0" destOrd="0" presId="urn:microsoft.com/office/officeart/2008/layout/LinedList"/>
    <dgm:cxn modelId="{C87A254C-0765-4611-8BEE-F53FE2C04435}" type="presParOf" srcId="{130C9712-A38E-4D47-BAA0-D69FDF2A72EF}" destId="{DBC91F6A-C4D3-4CFC-81CC-DC3F72BE044A}" srcOrd="1" destOrd="0" presId="urn:microsoft.com/office/officeart/2008/layout/LinedList"/>
    <dgm:cxn modelId="{ED2E18D1-F169-47B1-A3E6-ADD4E9E4E343}" type="presParOf" srcId="{2E25E02F-A24F-481D-A29D-2DCC3323401F}" destId="{ABEAE2C2-F149-4A8B-9BB8-2DF6A5FD0AB2}" srcOrd="2" destOrd="0" presId="urn:microsoft.com/office/officeart/2008/layout/LinedList"/>
    <dgm:cxn modelId="{DD019A77-649E-40D7-BF33-88528AEF38D7}" type="presParOf" srcId="{2E25E02F-A24F-481D-A29D-2DCC3323401F}" destId="{9D570599-091A-41E2-A7CC-26EED081FACC}" srcOrd="3" destOrd="0" presId="urn:microsoft.com/office/officeart/2008/layout/LinedList"/>
    <dgm:cxn modelId="{AEC39FB6-66AB-4C8C-8AD8-13CDFD2DBBD5}" type="presParOf" srcId="{9D570599-091A-41E2-A7CC-26EED081FACC}" destId="{E7D15942-91BC-4DD7-BC66-09C9D58D71EF}" srcOrd="0" destOrd="0" presId="urn:microsoft.com/office/officeart/2008/layout/LinedList"/>
    <dgm:cxn modelId="{29D05DB4-36C4-4D37-A3BB-B55ECA535F19}" type="presParOf" srcId="{9D570599-091A-41E2-A7CC-26EED081FACC}" destId="{DBAA995F-AD30-48E2-87C5-91A8706BA15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2EF09-25E0-47B4-BD9B-E90A5C90F754}">
      <dsp:nvSpPr>
        <dsp:cNvPr id="0" name=""/>
        <dsp:cNvSpPr/>
      </dsp:nvSpPr>
      <dsp:spPr>
        <a:xfrm>
          <a:off x="0" y="75"/>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8CD88-6ED8-42F4-8B69-82ECD29CEE8C}">
      <dsp:nvSpPr>
        <dsp:cNvPr id="0" name=""/>
        <dsp:cNvSpPr/>
      </dsp:nvSpPr>
      <dsp:spPr>
        <a:xfrm>
          <a:off x="0" y="75"/>
          <a:ext cx="8830567" cy="464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approver on the header is the budget approver of your department. If you are not aware of the approver name, please reach out to your department</a:t>
          </a:r>
        </a:p>
      </dsp:txBody>
      <dsp:txXfrm>
        <a:off x="0" y="75"/>
        <a:ext cx="8830567" cy="464378"/>
      </dsp:txXfrm>
    </dsp:sp>
    <dsp:sp modelId="{ABEAE2C2-F149-4A8B-9BB8-2DF6A5FD0AB2}">
      <dsp:nvSpPr>
        <dsp:cNvPr id="0" name=""/>
        <dsp:cNvSpPr/>
      </dsp:nvSpPr>
      <dsp:spPr>
        <a:xfrm>
          <a:off x="0" y="464454"/>
          <a:ext cx="88392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D15942-91BC-4DD7-BC66-09C9D58D71EF}">
      <dsp:nvSpPr>
        <dsp:cNvPr id="0" name=""/>
        <dsp:cNvSpPr/>
      </dsp:nvSpPr>
      <dsp:spPr>
        <a:xfrm>
          <a:off x="0" y="464454"/>
          <a:ext cx="8839200" cy="373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t>The 3 highlighted boxes on the screenshot needs to be filled with the required information </a:t>
          </a:r>
        </a:p>
      </dsp:txBody>
      <dsp:txXfrm>
        <a:off x="0" y="464454"/>
        <a:ext cx="8839200" cy="37367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18</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How to Create an international travel request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BAE9-EE2C-4CED-E958-C68EAB4B0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EEAAE-B60B-2091-53D7-6B49AB5F863F}"/>
              </a:ext>
            </a:extLst>
          </p:cNvPr>
          <p:cNvSpPr>
            <a:spLocks noGrp="1"/>
          </p:cNvSpPr>
          <p:nvPr>
            <p:ph type="title"/>
          </p:nvPr>
        </p:nvSpPr>
        <p:spPr>
          <a:xfrm>
            <a:off x="304800" y="304800"/>
            <a:ext cx="8686800" cy="1143000"/>
          </a:xfrm>
        </p:spPr>
        <p:style>
          <a:lnRef idx="0">
            <a:schemeClr val="accent1"/>
          </a:lnRef>
          <a:fillRef idx="3">
            <a:schemeClr val="accent1"/>
          </a:fillRef>
          <a:effectRef idx="3">
            <a:schemeClr val="accent1"/>
          </a:effectRef>
          <a:fontRef idx="minor">
            <a:schemeClr val="lt1"/>
          </a:fontRef>
        </p:style>
        <p:txBody>
          <a:bodyPr wrap="square" anchor="ctr">
            <a:normAutofit fontScale="90000"/>
          </a:bodyPr>
          <a:lstStyle/>
          <a:p>
            <a:pPr>
              <a:lnSpc>
                <a:spcPct val="90000"/>
              </a:lnSpc>
            </a:pPr>
            <a:br>
              <a:rPr lang="en-US" sz="1800" b="1" kern="0" dirty="0">
                <a:solidFill>
                  <a:schemeClr val="tx1"/>
                </a:solidFill>
                <a:effectLst/>
              </a:rPr>
            </a:br>
            <a:br>
              <a:rPr lang="en-US" sz="1800" b="1" kern="0" dirty="0">
                <a:solidFill>
                  <a:schemeClr val="tx1"/>
                </a:solidFill>
                <a:effectLst/>
              </a:rPr>
            </a:br>
            <a:r>
              <a:rPr lang="en-US" sz="2400" dirty="0">
                <a:solidFill>
                  <a:srgbClr val="F4F4F4"/>
                </a:solidFill>
                <a:effectLst>
                  <a:outerShdw blurRad="38100" dist="38100" dir="2700000" algn="tl">
                    <a:srgbClr val="000000">
                      <a:alpha val="43137"/>
                    </a:srgbClr>
                  </a:outerShdw>
                </a:effectLst>
              </a:rPr>
              <a:t>The following screen will appear once you click on next </a:t>
            </a:r>
            <a:br>
              <a:rPr lang="en-US" sz="1800" b="1" kern="0" dirty="0">
                <a:solidFill>
                  <a:schemeClr val="tx1"/>
                </a:solidFill>
                <a:effectLst/>
              </a:rPr>
            </a:br>
            <a:endParaRPr lang="en-US" sz="1800" dirty="0">
              <a:solidFill>
                <a:schemeClr val="tx1"/>
              </a:solidFill>
            </a:endParaRPr>
          </a:p>
        </p:txBody>
      </p:sp>
      <p:sp>
        <p:nvSpPr>
          <p:cNvPr id="12" name="Content Placeholder 3">
            <a:extLst>
              <a:ext uri="{FF2B5EF4-FFF2-40B4-BE49-F238E27FC236}">
                <a16:creationId xmlns:a16="http://schemas.microsoft.com/office/drawing/2014/main" id="{DE3991F4-33A5-D74A-6FF9-7773EA1626CB}"/>
              </a:ext>
            </a:extLst>
          </p:cNvPr>
          <p:cNvSpPr>
            <a:spLocks noGrp="1"/>
          </p:cNvSpPr>
          <p:nvPr>
            <p:ph sz="half" idx="1"/>
          </p:nvPr>
        </p:nvSpPr>
        <p:spPr>
          <a:xfrm>
            <a:off x="304800" y="1676400"/>
            <a:ext cx="3810000" cy="4343400"/>
          </a:xfrm>
        </p:spPr>
        <p:txBody>
          <a:bodyPr wrap="square" anchor="t">
            <a:normAutofit/>
          </a:bodyPr>
          <a:lstStyle/>
          <a:p>
            <a:pPr>
              <a:lnSpc>
                <a:spcPct val="130000"/>
              </a:lnSpc>
            </a:pPr>
            <a:r>
              <a:rPr lang="en-US" sz="1400" dirty="0"/>
              <a:t>If meals like breakfast, lunch or dinner are included in the conference/meeting, you must click on the boxes to exclude the meal allowance and the incidentals</a:t>
            </a:r>
          </a:p>
          <a:p>
            <a:pPr>
              <a:lnSpc>
                <a:spcPct val="130000"/>
              </a:lnSpc>
            </a:pPr>
            <a:r>
              <a:rPr lang="en-US" sz="1400" dirty="0"/>
              <a:t>If meals need to be excluded for the whole day, check mark the box under the </a:t>
            </a:r>
            <a:r>
              <a:rPr lang="en-US" sz="1400" u="sng" dirty="0">
                <a:solidFill>
                  <a:schemeClr val="accent1"/>
                </a:solidFill>
              </a:rPr>
              <a:t>Exclude Day</a:t>
            </a:r>
          </a:p>
          <a:p>
            <a:pPr>
              <a:lnSpc>
                <a:spcPct val="130000"/>
              </a:lnSpc>
            </a:pPr>
            <a:r>
              <a:rPr lang="en-US" sz="1400" dirty="0"/>
              <a:t>The amounts will be recalculated under the reimbursement amount section</a:t>
            </a:r>
          </a:p>
          <a:p>
            <a:pPr>
              <a:lnSpc>
                <a:spcPct val="130000"/>
              </a:lnSpc>
            </a:pPr>
            <a:r>
              <a:rPr lang="en-US" sz="1400" dirty="0"/>
              <a:t>Please note that the first and last day of meals and incidentals is calculated at 75% </a:t>
            </a:r>
          </a:p>
          <a:p>
            <a:pPr>
              <a:lnSpc>
                <a:spcPct val="130000"/>
              </a:lnSpc>
            </a:pPr>
            <a:r>
              <a:rPr lang="en-US" sz="1400" dirty="0"/>
              <a:t>Once all that is updated, click on </a:t>
            </a:r>
            <a:r>
              <a:rPr lang="en-US" sz="1400" u="sng" dirty="0">
                <a:solidFill>
                  <a:schemeClr val="accent1"/>
                </a:solidFill>
              </a:rPr>
              <a:t>Finish </a:t>
            </a:r>
            <a:r>
              <a:rPr lang="en-US" sz="1400" dirty="0"/>
              <a:t>available at the right-side bottom corner</a:t>
            </a:r>
          </a:p>
          <a:p>
            <a:pPr>
              <a:lnSpc>
                <a:spcPct val="130000"/>
              </a:lnSpc>
            </a:pPr>
            <a:endParaRPr lang="en-US" sz="1600" dirty="0"/>
          </a:p>
        </p:txBody>
      </p:sp>
      <p:pic>
        <p:nvPicPr>
          <p:cNvPr id="5" name="Content Placeholder 4">
            <a:extLst>
              <a:ext uri="{FF2B5EF4-FFF2-40B4-BE49-F238E27FC236}">
                <a16:creationId xmlns:a16="http://schemas.microsoft.com/office/drawing/2014/main" id="{4EF8BC29-755C-D305-BC29-5567ACB0B3B2}"/>
              </a:ext>
            </a:extLst>
          </p:cNvPr>
          <p:cNvPicPr>
            <a:picLocks noGrp="1" noChangeAspect="1"/>
          </p:cNvPicPr>
          <p:nvPr>
            <p:ph sz="half" idx="2"/>
          </p:nvPr>
        </p:nvPicPr>
        <p:blipFill>
          <a:blip r:embed="rId2"/>
          <a:stretch>
            <a:fillRect/>
          </a:stretch>
        </p:blipFill>
        <p:spPr bwMode="auto">
          <a:xfrm>
            <a:off x="4114800" y="1676400"/>
            <a:ext cx="4724400" cy="3200400"/>
          </a:xfrm>
          <a:prstGeom prst="rect">
            <a:avLst/>
          </a:prstGeom>
          <a:noFill/>
          <a:ln w="9525">
            <a:noFill/>
            <a:miter lim="800000"/>
            <a:headEnd/>
            <a:tailEnd/>
          </a:ln>
        </p:spPr>
      </p:pic>
    </p:spTree>
    <p:extLst>
      <p:ext uri="{BB962C8B-B14F-4D97-AF65-F5344CB8AC3E}">
        <p14:creationId xmlns:p14="http://schemas.microsoft.com/office/powerpoint/2010/main" val="247811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418E3-94C9-769A-1F44-F474AFD4AE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8F49A-3EB0-927A-D90F-DB4C67A5CC58}"/>
              </a:ext>
            </a:extLst>
          </p:cNvPr>
          <p:cNvSpPr>
            <a:spLocks noGrp="1"/>
          </p:cNvSpPr>
          <p:nvPr>
            <p:ph type="title"/>
          </p:nvPr>
        </p:nvSpPr>
        <p:spPr>
          <a:xfrm>
            <a:off x="152400" y="228600"/>
            <a:ext cx="8839200" cy="1066800"/>
          </a:xfrm>
        </p:spPr>
        <p:style>
          <a:lnRef idx="0">
            <a:schemeClr val="accent1"/>
          </a:lnRef>
          <a:fillRef idx="3">
            <a:schemeClr val="accent1"/>
          </a:fillRef>
          <a:effectRef idx="3">
            <a:schemeClr val="accent1"/>
          </a:effectRef>
          <a:fontRef idx="minor">
            <a:schemeClr val="lt1"/>
          </a:fontRef>
        </p:style>
        <p:txBody>
          <a:bodyPr wrap="square" anchor="ctr">
            <a:normAutofit fontScale="90000"/>
          </a:bodyPr>
          <a:lstStyle/>
          <a:p>
            <a:pPr>
              <a:lnSpc>
                <a:spcPct val="90000"/>
              </a:lnSpc>
            </a:pPr>
            <a:br>
              <a:rPr lang="en-US" sz="1500" b="1" kern="0" dirty="0">
                <a:solidFill>
                  <a:schemeClr val="tx1"/>
                </a:solidFill>
                <a:effectLst/>
              </a:rPr>
            </a:br>
            <a:br>
              <a:rPr lang="en-US" sz="2400" b="1" kern="0" dirty="0">
                <a:solidFill>
                  <a:schemeClr val="tx1"/>
                </a:solidFill>
                <a:effectLst/>
              </a:rPr>
            </a:br>
            <a:r>
              <a:rPr lang="en-US" sz="1800" dirty="0">
                <a:solidFill>
                  <a:srgbClr val="F4F4F4"/>
                </a:solidFill>
                <a:effectLst>
                  <a:outerShdw blurRad="38100" dist="38100" dir="2700000" algn="tl">
                    <a:srgbClr val="000000">
                      <a:alpha val="43137"/>
                    </a:srgbClr>
                  </a:outerShdw>
                </a:effectLst>
              </a:rPr>
              <a:t>Once you click on Finish, the following screen will appear. </a:t>
            </a:r>
            <a:br>
              <a:rPr lang="en-US" sz="1500" b="1" kern="0" dirty="0">
                <a:solidFill>
                  <a:schemeClr val="tx1"/>
                </a:solidFill>
                <a:effectLst/>
              </a:rPr>
            </a:br>
            <a:endParaRPr lang="en-US" sz="1500" dirty="0">
              <a:solidFill>
                <a:schemeClr val="tx1"/>
              </a:solidFill>
            </a:endParaRPr>
          </a:p>
        </p:txBody>
      </p:sp>
      <p:pic>
        <p:nvPicPr>
          <p:cNvPr id="13" name="Picture 12" descr="A screenshot of a computer&#10;&#10;AI-generated content may be incorrect.">
            <a:extLst>
              <a:ext uri="{FF2B5EF4-FFF2-40B4-BE49-F238E27FC236}">
                <a16:creationId xmlns:a16="http://schemas.microsoft.com/office/drawing/2014/main" id="{E6922CA9-B446-E888-B9EC-94A731B056E4}"/>
              </a:ext>
            </a:extLst>
          </p:cNvPr>
          <p:cNvPicPr>
            <a:picLocks noChangeAspect="1"/>
          </p:cNvPicPr>
          <p:nvPr/>
        </p:nvPicPr>
        <p:blipFill>
          <a:blip r:embed="rId2"/>
          <a:stretch>
            <a:fillRect/>
          </a:stretch>
        </p:blipFill>
        <p:spPr>
          <a:xfrm>
            <a:off x="190500" y="2362200"/>
            <a:ext cx="8763000" cy="3361562"/>
          </a:xfrm>
          <a:prstGeom prst="rect">
            <a:avLst/>
          </a:prstGeom>
          <a:noFill/>
        </p:spPr>
      </p:pic>
      <p:sp>
        <p:nvSpPr>
          <p:cNvPr id="15" name="TextBox 14">
            <a:extLst>
              <a:ext uri="{FF2B5EF4-FFF2-40B4-BE49-F238E27FC236}">
                <a16:creationId xmlns:a16="http://schemas.microsoft.com/office/drawing/2014/main" id="{21D7105F-0012-7C8C-B359-6DBFC941A07C}"/>
              </a:ext>
            </a:extLst>
          </p:cNvPr>
          <p:cNvSpPr txBox="1"/>
          <p:nvPr/>
        </p:nvSpPr>
        <p:spPr>
          <a:xfrm>
            <a:off x="381000" y="1447800"/>
            <a:ext cx="8534400" cy="461665"/>
          </a:xfrm>
          <a:prstGeom prst="rect">
            <a:avLst/>
          </a:prstGeom>
          <a:noFill/>
        </p:spPr>
        <p:txBody>
          <a:bodyPr wrap="square">
            <a:spAutoFit/>
          </a:bodyPr>
          <a:lstStyle/>
          <a:p>
            <a:pPr algn="l"/>
            <a:r>
              <a:rPr lang="en-US" sz="1200" dirty="0">
                <a:solidFill>
                  <a:schemeClr val="tx2"/>
                </a:solidFill>
                <a:effectLst>
                  <a:outerShdw blurRad="38100" dist="38100" dir="2700000" algn="tl">
                    <a:srgbClr val="000000">
                      <a:alpha val="43137"/>
                    </a:srgbClr>
                  </a:outerShdw>
                </a:effectLst>
              </a:rPr>
              <a:t>The travel allowance and the incidental amount will be under the Requested section on the far right. Click on the down arow to expand the expense lines. The per diem amount and the incidentals will be for the total of the number of days of the trip</a:t>
            </a:r>
            <a:endParaRPr lang="en-US" dirty="0">
              <a:solidFill>
                <a:schemeClr val="tx2"/>
              </a:solidFill>
            </a:endParaRPr>
          </a:p>
        </p:txBody>
      </p:sp>
    </p:spTree>
    <p:extLst>
      <p:ext uri="{BB962C8B-B14F-4D97-AF65-F5344CB8AC3E}">
        <p14:creationId xmlns:p14="http://schemas.microsoft.com/office/powerpoint/2010/main" val="4049287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E9C41-81B0-4B1A-B89F-D014008E8939}"/>
              </a:ext>
            </a:extLst>
          </p:cNvPr>
          <p:cNvSpPr>
            <a:spLocks noGrp="1"/>
          </p:cNvSpPr>
          <p:nvPr>
            <p:ph type="title"/>
          </p:nvPr>
        </p:nvSpPr>
        <p:spPr>
          <a:xfrm>
            <a:off x="152400" y="120074"/>
            <a:ext cx="8839200" cy="94672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27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Adding Estimated Expenses: Once the travel meal allowance and incidentals are added, add the remaining estimated expenses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cxnSp>
        <p:nvCxnSpPr>
          <p:cNvPr id="6" name="Straight Arrow Connector 5">
            <a:extLst>
              <a:ext uri="{FF2B5EF4-FFF2-40B4-BE49-F238E27FC236}">
                <a16:creationId xmlns:a16="http://schemas.microsoft.com/office/drawing/2014/main" id="{9910DF19-59FE-4012-8551-7B27E2E32F33}"/>
              </a:ext>
            </a:extLst>
          </p:cNvPr>
          <p:cNvCxnSpPr/>
          <p:nvPr/>
        </p:nvCxnSpPr>
        <p:spPr>
          <a:xfrm flipV="1">
            <a:off x="6324600" y="2692040"/>
            <a:ext cx="1597891"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23F7F206-91DF-8835-D6FC-7714A71C5144}"/>
              </a:ext>
            </a:extLst>
          </p:cNvPr>
          <p:cNvSpPr>
            <a:spLocks noGrp="1"/>
          </p:cNvSpPr>
          <p:nvPr>
            <p:ph idx="1"/>
          </p:nvPr>
        </p:nvSpPr>
        <p:spPr>
          <a:xfrm>
            <a:off x="457200" y="2378868"/>
            <a:ext cx="7772400" cy="2100263"/>
          </a:xfrm>
        </p:spPr>
        <p:txBody>
          <a:bodyPr/>
          <a:lstStyle/>
          <a:p>
            <a:endParaRPr lang="en-US" dirty="0"/>
          </a:p>
        </p:txBody>
      </p:sp>
      <p:pic>
        <p:nvPicPr>
          <p:cNvPr id="9" name="Picture 8">
            <a:extLst>
              <a:ext uri="{FF2B5EF4-FFF2-40B4-BE49-F238E27FC236}">
                <a16:creationId xmlns:a16="http://schemas.microsoft.com/office/drawing/2014/main" id="{FDBDC69D-28E3-0239-9E04-210FF7D909E8}"/>
              </a:ext>
            </a:extLst>
          </p:cNvPr>
          <p:cNvPicPr>
            <a:picLocks noChangeAspect="1"/>
          </p:cNvPicPr>
          <p:nvPr/>
        </p:nvPicPr>
        <p:blipFill>
          <a:blip r:embed="rId2"/>
          <a:stretch>
            <a:fillRect/>
          </a:stretch>
        </p:blipFill>
        <p:spPr>
          <a:xfrm>
            <a:off x="152400" y="1905000"/>
            <a:ext cx="8839200" cy="4119563"/>
          </a:xfrm>
          <a:prstGeom prst="rect">
            <a:avLst/>
          </a:prstGeom>
        </p:spPr>
      </p:pic>
      <p:sp>
        <p:nvSpPr>
          <p:cNvPr id="10" name="TextBox 9">
            <a:extLst>
              <a:ext uri="{FF2B5EF4-FFF2-40B4-BE49-F238E27FC236}">
                <a16:creationId xmlns:a16="http://schemas.microsoft.com/office/drawing/2014/main" id="{7253BE2C-E3CB-D0E6-CEA2-DDFCA5B376DC}"/>
              </a:ext>
            </a:extLst>
          </p:cNvPr>
          <p:cNvSpPr txBox="1"/>
          <p:nvPr/>
        </p:nvSpPr>
        <p:spPr>
          <a:xfrm>
            <a:off x="470140" y="1162392"/>
            <a:ext cx="8534400" cy="461665"/>
          </a:xfrm>
          <a:prstGeom prst="rect">
            <a:avLst/>
          </a:prstGeom>
          <a:noFill/>
        </p:spPr>
        <p:txBody>
          <a:bodyPr wrap="square">
            <a:spAutoFit/>
          </a:bodyPr>
          <a:lstStyle/>
          <a:p>
            <a:pPr algn="l"/>
            <a:r>
              <a:rPr lang="en-US" sz="1200" dirty="0">
                <a:solidFill>
                  <a:schemeClr val="tx2"/>
                </a:solidFill>
                <a:effectLst>
                  <a:outerShdw blurRad="38100" dist="38100" dir="2700000" algn="tl">
                    <a:srgbClr val="000000">
                      <a:alpha val="43137"/>
                    </a:srgbClr>
                  </a:outerShdw>
                </a:effectLst>
              </a:rPr>
              <a:t>Click on +Add, then add the remaining estimated travel expenses from the dropdown list.</a:t>
            </a:r>
          </a:p>
          <a:p>
            <a:pPr algn="l"/>
            <a:r>
              <a:rPr lang="en-US" dirty="0">
                <a:solidFill>
                  <a:srgbClr val="FF0000"/>
                </a:solidFill>
                <a:effectLst>
                  <a:outerShdw blurRad="38100" dist="38100" dir="2700000" algn="tl">
                    <a:srgbClr val="000000">
                      <a:alpha val="43137"/>
                    </a:srgbClr>
                  </a:outerShdw>
                </a:effectLst>
              </a:rPr>
              <a:t>Please note: </a:t>
            </a:r>
            <a:r>
              <a:rPr lang="en-US" dirty="0">
                <a:solidFill>
                  <a:schemeClr val="tx2"/>
                </a:solidFill>
                <a:effectLst>
                  <a:outerShdw blurRad="38100" dist="38100" dir="2700000" algn="tl">
                    <a:srgbClr val="000000">
                      <a:alpha val="43137"/>
                    </a:srgbClr>
                  </a:outerShdw>
                </a:effectLst>
              </a:rPr>
              <a:t>Lodging for international trips is based on actuals. The expense type will  be </a:t>
            </a:r>
            <a:r>
              <a:rPr lang="en-US" u="sng" dirty="0">
                <a:solidFill>
                  <a:schemeClr val="accent1"/>
                </a:solidFill>
                <a:effectLst>
                  <a:outerShdw blurRad="38100" dist="38100" dir="2700000" algn="tl">
                    <a:srgbClr val="000000">
                      <a:alpha val="43137"/>
                    </a:srgbClr>
                  </a:outerShdw>
                </a:effectLst>
              </a:rPr>
              <a:t>Hotel International</a:t>
            </a:r>
            <a:r>
              <a:rPr lang="en-US" sz="1200" u="sng" dirty="0">
                <a:solidFill>
                  <a:schemeClr val="accent1"/>
                </a:solidFill>
                <a:effectLst>
                  <a:outerShdw blurRad="38100" dist="38100" dir="2700000" algn="tl">
                    <a:srgbClr val="000000">
                      <a:alpha val="43137"/>
                    </a:srgbClr>
                  </a:outerShdw>
                </a:effectLst>
              </a:rPr>
              <a:t> </a:t>
            </a:r>
            <a:endParaRPr lang="en-US" u="sng" dirty="0">
              <a:solidFill>
                <a:schemeClr val="accent1"/>
              </a:solidFill>
            </a:endParaRPr>
          </a:p>
        </p:txBody>
      </p:sp>
    </p:spTree>
    <p:extLst>
      <p:ext uri="{BB962C8B-B14F-4D97-AF65-F5344CB8AC3E}">
        <p14:creationId xmlns:p14="http://schemas.microsoft.com/office/powerpoint/2010/main" val="4250724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7B13C-DCA6-ED09-1E78-103CAF75A5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C71543-FC25-3C54-8251-4FB0936C7033}"/>
              </a:ext>
            </a:extLst>
          </p:cNvPr>
          <p:cNvSpPr>
            <a:spLocks noGrp="1"/>
          </p:cNvSpPr>
          <p:nvPr>
            <p:ph type="title"/>
          </p:nvPr>
        </p:nvSpPr>
        <p:spPr>
          <a:xfrm>
            <a:off x="194095" y="0"/>
            <a:ext cx="8839200" cy="803693"/>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Adding Documents For International Trips </a:t>
            </a:r>
            <a:endParaRPr lang="en-US" sz="2400" dirty="0"/>
          </a:p>
        </p:txBody>
      </p:sp>
      <p:cxnSp>
        <p:nvCxnSpPr>
          <p:cNvPr id="6" name="Straight Arrow Connector 5">
            <a:extLst>
              <a:ext uri="{FF2B5EF4-FFF2-40B4-BE49-F238E27FC236}">
                <a16:creationId xmlns:a16="http://schemas.microsoft.com/office/drawing/2014/main" id="{B06CE919-6176-691B-683A-D8F92565A1EC}"/>
              </a:ext>
            </a:extLst>
          </p:cNvPr>
          <p:cNvCxnSpPr/>
          <p:nvPr/>
        </p:nvCxnSpPr>
        <p:spPr>
          <a:xfrm flipV="1">
            <a:off x="6324600" y="2692040"/>
            <a:ext cx="1597891" cy="7481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CD63B466-5E5C-50A4-FC68-C98D1ABEDBC9}"/>
              </a:ext>
            </a:extLst>
          </p:cNvPr>
          <p:cNvSpPr>
            <a:spLocks noGrp="1"/>
          </p:cNvSpPr>
          <p:nvPr>
            <p:ph idx="1"/>
          </p:nvPr>
        </p:nvSpPr>
        <p:spPr>
          <a:xfrm>
            <a:off x="457200" y="2378868"/>
            <a:ext cx="7772400" cy="2100263"/>
          </a:xfrm>
        </p:spPr>
        <p:txBody>
          <a:bodyPr/>
          <a:lstStyle/>
          <a:p>
            <a:endParaRPr lang="en-US" dirty="0"/>
          </a:p>
        </p:txBody>
      </p:sp>
      <p:sp>
        <p:nvSpPr>
          <p:cNvPr id="10" name="TextBox 9">
            <a:extLst>
              <a:ext uri="{FF2B5EF4-FFF2-40B4-BE49-F238E27FC236}">
                <a16:creationId xmlns:a16="http://schemas.microsoft.com/office/drawing/2014/main" id="{3F8A46B0-76E1-4F6A-2840-5F0E660FD6D7}"/>
              </a:ext>
            </a:extLst>
          </p:cNvPr>
          <p:cNvSpPr txBox="1"/>
          <p:nvPr/>
        </p:nvSpPr>
        <p:spPr>
          <a:xfrm>
            <a:off x="165340" y="1162392"/>
            <a:ext cx="8839200" cy="1384995"/>
          </a:xfrm>
          <a:prstGeom prst="rect">
            <a:avLst/>
          </a:prstGeom>
          <a:noFill/>
        </p:spPr>
        <p:txBody>
          <a:bodyPr wrap="square">
            <a:spAutoFit/>
          </a:bodyPr>
          <a:lstStyle/>
          <a:p>
            <a:pPr algn="l"/>
            <a:r>
              <a:rPr lang="en-US" sz="1400"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For international trips, the system identifies the high hazard countries based on the destination on the request header. If the country is a high hazard country, the following error will appear: </a:t>
            </a:r>
            <a:br>
              <a:rPr lang="en-US" sz="1400" dirty="0">
                <a:latin typeface="Calibri" panose="020F0502020204030204" pitchFamily="34" charset="0"/>
                <a:ea typeface="Calibri" panose="020F0502020204030204" pitchFamily="34" charset="0"/>
                <a:cs typeface="Times New Roman" panose="02020603050405020304" pitchFamily="18" charset="0"/>
              </a:rPr>
            </a:br>
            <a:r>
              <a:rPr lang="en-US" sz="1400" b="1" dirty="0">
                <a:highlight>
                  <a:srgbClr val="FF0000"/>
                </a:highlight>
              </a:rPr>
              <a:t>Error: 1) Answer the High Hazard field, with “Yes”. 2) Please attach a document describing additional security measures being taken. See link to CSURMA in Company Notes </a:t>
            </a:r>
          </a:p>
          <a:p>
            <a:pPr algn="l"/>
            <a:r>
              <a:rPr lang="en-US" sz="1400" dirty="0">
                <a:solidFill>
                  <a:schemeClr val="accent1"/>
                </a:solidFill>
              </a:rPr>
              <a:t>The documents can be attached under the attachment section &gt; Attachments &gt; Attach Documents</a:t>
            </a:r>
          </a:p>
          <a:p>
            <a:pPr algn="l"/>
            <a:endParaRPr lang="en-US" sz="1400" b="1" u="sng" dirty="0">
              <a:highlight>
                <a:srgbClr val="FF0000"/>
              </a:highlight>
            </a:endParaRPr>
          </a:p>
        </p:txBody>
      </p:sp>
      <p:pic>
        <p:nvPicPr>
          <p:cNvPr id="12" name="Picture 11">
            <a:extLst>
              <a:ext uri="{FF2B5EF4-FFF2-40B4-BE49-F238E27FC236}">
                <a16:creationId xmlns:a16="http://schemas.microsoft.com/office/drawing/2014/main" id="{7E295D66-A7CA-3693-CB08-FA2F1F50C6CC}"/>
              </a:ext>
            </a:extLst>
          </p:cNvPr>
          <p:cNvPicPr>
            <a:picLocks noChangeAspect="1"/>
          </p:cNvPicPr>
          <p:nvPr/>
        </p:nvPicPr>
        <p:blipFill>
          <a:blip r:embed="rId2"/>
          <a:stretch>
            <a:fillRect/>
          </a:stretch>
        </p:blipFill>
        <p:spPr>
          <a:xfrm>
            <a:off x="103517" y="2301863"/>
            <a:ext cx="8929778" cy="3717937"/>
          </a:xfrm>
          <a:prstGeom prst="rect">
            <a:avLst/>
          </a:prstGeom>
        </p:spPr>
      </p:pic>
    </p:spTree>
    <p:extLst>
      <p:ext uri="{BB962C8B-B14F-4D97-AF65-F5344CB8AC3E}">
        <p14:creationId xmlns:p14="http://schemas.microsoft.com/office/powerpoint/2010/main" val="2284793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E43E65-A97A-4838-9C9B-2E3A01FF5317}"/>
              </a:ext>
            </a:extLst>
          </p:cNvPr>
          <p:cNvSpPr>
            <a:spLocks noGrp="1"/>
          </p:cNvSpPr>
          <p:nvPr>
            <p:ph type="title"/>
          </p:nvPr>
        </p:nvSpPr>
        <p:spPr>
          <a:xfrm>
            <a:off x="210367" y="41317"/>
            <a:ext cx="8691419" cy="1126837"/>
          </a:xfrm>
          <a:ln/>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dirty="0">
                <a:effectLst>
                  <a:outerShdw blurRad="38100" dist="38100" dir="2700000" algn="tl">
                    <a:srgbClr val="000000">
                      <a:alpha val="43137"/>
                    </a:srgbClr>
                  </a:outerShdw>
                </a:effectLst>
              </a:rPr>
            </a:br>
            <a:r>
              <a:rPr lang="en-US" sz="1800" dirty="0">
                <a:effectLst>
                  <a:outerShdw blurRad="38100" dist="38100" dir="2700000" algn="tl">
                    <a:srgbClr val="000000">
                      <a:alpha val="43137"/>
                    </a:srgbClr>
                  </a:outerShdw>
                </a:effectLst>
              </a:rPr>
              <a:t>Alerts: Alerts with the red </a:t>
            </a:r>
            <a:r>
              <a:rPr lang="en-US" sz="1800" dirty="0">
                <a:solidFill>
                  <a:srgbClr val="FF0000"/>
                </a:solidFill>
                <a:effectLst>
                  <a:outerShdw blurRad="38100" dist="38100" dir="2700000" algn="tl">
                    <a:srgbClr val="000000">
                      <a:alpha val="43137"/>
                    </a:srgbClr>
                  </a:outerShdw>
                </a:effectLst>
              </a:rPr>
              <a:t>x </a:t>
            </a:r>
            <a:r>
              <a:rPr lang="en-US" sz="1800" dirty="0">
                <a:effectLst>
                  <a:outerShdw blurRad="38100" dist="38100" dir="2700000" algn="tl">
                    <a:srgbClr val="000000">
                      <a:alpha val="43137"/>
                    </a:srgbClr>
                  </a:outerShdw>
                </a:effectLst>
              </a:rPr>
              <a:t>needs to be cleared. The Warning (triangle) alerts are notifications and won't restrict from submitting the Request. Click on the down arrow to expand and view all the alerts. Once all the alerts are cleared and expenses are added, click on submit request, available at the right-side corner </a:t>
            </a:r>
            <a:br>
              <a:rPr lang="en-US" sz="2000" b="1" dirty="0">
                <a:latin typeface="+mn-lt"/>
              </a:rPr>
            </a:br>
            <a:endParaRPr lang="en-US" sz="2000" b="1" dirty="0">
              <a:latin typeface="+mn-lt"/>
            </a:endParaRPr>
          </a:p>
        </p:txBody>
      </p:sp>
      <p:pic>
        <p:nvPicPr>
          <p:cNvPr id="10" name="Picture 9">
            <a:extLst>
              <a:ext uri="{FF2B5EF4-FFF2-40B4-BE49-F238E27FC236}">
                <a16:creationId xmlns:a16="http://schemas.microsoft.com/office/drawing/2014/main" id="{DD0DCF15-AB2E-610B-23F6-D8AAC3165C12}"/>
              </a:ext>
            </a:extLst>
          </p:cNvPr>
          <p:cNvPicPr>
            <a:picLocks noChangeAspect="1"/>
          </p:cNvPicPr>
          <p:nvPr/>
        </p:nvPicPr>
        <p:blipFill>
          <a:blip r:embed="rId2"/>
          <a:stretch>
            <a:fillRect/>
          </a:stretch>
        </p:blipFill>
        <p:spPr>
          <a:xfrm>
            <a:off x="4467238" y="3262333"/>
            <a:ext cx="209524" cy="333333"/>
          </a:xfrm>
          <a:prstGeom prst="rect">
            <a:avLst/>
          </a:prstGeom>
        </p:spPr>
      </p:pic>
      <p:pic>
        <p:nvPicPr>
          <p:cNvPr id="13" name="Picture 12">
            <a:extLst>
              <a:ext uri="{FF2B5EF4-FFF2-40B4-BE49-F238E27FC236}">
                <a16:creationId xmlns:a16="http://schemas.microsoft.com/office/drawing/2014/main" id="{B928FA40-BC9A-752B-C026-99A1F4142B21}"/>
              </a:ext>
            </a:extLst>
          </p:cNvPr>
          <p:cNvPicPr>
            <a:picLocks noChangeAspect="1"/>
          </p:cNvPicPr>
          <p:nvPr/>
        </p:nvPicPr>
        <p:blipFill>
          <a:blip r:embed="rId3"/>
          <a:stretch>
            <a:fillRect/>
          </a:stretch>
        </p:blipFill>
        <p:spPr>
          <a:xfrm>
            <a:off x="4467238" y="3262333"/>
            <a:ext cx="209524" cy="333333"/>
          </a:xfrm>
          <a:prstGeom prst="rect">
            <a:avLst/>
          </a:prstGeom>
        </p:spPr>
      </p:pic>
      <p:pic>
        <p:nvPicPr>
          <p:cNvPr id="15" name="Picture 14">
            <a:extLst>
              <a:ext uri="{FF2B5EF4-FFF2-40B4-BE49-F238E27FC236}">
                <a16:creationId xmlns:a16="http://schemas.microsoft.com/office/drawing/2014/main" id="{D258DBD0-C689-94CD-D4B5-CE8C40FB3566}"/>
              </a:ext>
            </a:extLst>
          </p:cNvPr>
          <p:cNvPicPr>
            <a:picLocks noChangeAspect="1"/>
          </p:cNvPicPr>
          <p:nvPr/>
        </p:nvPicPr>
        <p:blipFill>
          <a:blip r:embed="rId4"/>
          <a:stretch>
            <a:fillRect/>
          </a:stretch>
        </p:blipFill>
        <p:spPr>
          <a:xfrm>
            <a:off x="4467238" y="3262333"/>
            <a:ext cx="209524" cy="333333"/>
          </a:xfrm>
          <a:prstGeom prst="rect">
            <a:avLst/>
          </a:prstGeom>
        </p:spPr>
      </p:pic>
      <p:sp>
        <p:nvSpPr>
          <p:cNvPr id="3" name="Content Placeholder 2">
            <a:extLst>
              <a:ext uri="{FF2B5EF4-FFF2-40B4-BE49-F238E27FC236}">
                <a16:creationId xmlns:a16="http://schemas.microsoft.com/office/drawing/2014/main" id="{33466B70-C82F-3B92-05CD-75B1D54F2CD3}"/>
              </a:ext>
            </a:extLst>
          </p:cNvPr>
          <p:cNvSpPr>
            <a:spLocks noGrp="1"/>
          </p:cNvSpPr>
          <p:nvPr>
            <p:ph idx="1"/>
          </p:nvPr>
        </p:nvSpPr>
        <p:spPr>
          <a:xfrm>
            <a:off x="165339" y="1367214"/>
            <a:ext cx="8813322" cy="690186"/>
          </a:xfrm>
        </p:spPr>
        <p:txBody>
          <a:bodyPr/>
          <a:lstStyle/>
          <a:p>
            <a:r>
              <a:rPr lang="en-US" sz="1200" dirty="0"/>
              <a:t>Please be sure to attach the conference agenda/schedule/document to substantiate the business trip</a:t>
            </a:r>
          </a:p>
          <a:p>
            <a:r>
              <a:rPr lang="en-US" sz="1200" dirty="0"/>
              <a:t>The documents can be attached under the attachment section &gt; Attachments &gt; Attach Documents</a:t>
            </a:r>
          </a:p>
        </p:txBody>
      </p:sp>
      <p:pic>
        <p:nvPicPr>
          <p:cNvPr id="7" name="Picture 6">
            <a:extLst>
              <a:ext uri="{FF2B5EF4-FFF2-40B4-BE49-F238E27FC236}">
                <a16:creationId xmlns:a16="http://schemas.microsoft.com/office/drawing/2014/main" id="{4024D665-1306-855C-9628-887AC0222751}"/>
              </a:ext>
            </a:extLst>
          </p:cNvPr>
          <p:cNvPicPr>
            <a:picLocks noChangeAspect="1"/>
          </p:cNvPicPr>
          <p:nvPr/>
        </p:nvPicPr>
        <p:blipFill>
          <a:blip r:embed="rId5"/>
          <a:stretch>
            <a:fillRect/>
          </a:stretch>
        </p:blipFill>
        <p:spPr>
          <a:xfrm>
            <a:off x="104762" y="2057400"/>
            <a:ext cx="8873899" cy="4017501"/>
          </a:xfrm>
          <a:prstGeom prst="rect">
            <a:avLst/>
          </a:prstGeom>
        </p:spPr>
      </p:pic>
    </p:spTree>
    <p:extLst>
      <p:ext uri="{BB962C8B-B14F-4D97-AF65-F5344CB8AC3E}">
        <p14:creationId xmlns:p14="http://schemas.microsoft.com/office/powerpoint/2010/main" val="167992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533400" y="304800"/>
            <a:ext cx="83058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gn="l">
              <a:lnSpc>
                <a:spcPct val="90000"/>
              </a:lnSpc>
            </a:pPr>
            <a:r>
              <a:rPr lang="en-US" sz="1500" b="1" dirty="0">
                <a:solidFill>
                  <a:schemeClr val="bg1"/>
                </a:solidFill>
                <a:effectLst>
                  <a:outerShdw blurRad="38100" dist="38100" dir="2700000" algn="tl">
                    <a:srgbClr val="000000">
                      <a:alpha val="43137"/>
                    </a:srgbClr>
                  </a:outerShdw>
                </a:effectLst>
              </a:rPr>
              <a:t>Travel Request Workflow Steps: The approval flow will come up after you click on submit request. </a:t>
            </a:r>
            <a:r>
              <a:rPr lang="en-US" sz="1500" dirty="0">
                <a:solidFill>
                  <a:schemeClr val="bg1"/>
                </a:solidFill>
                <a:effectLst>
                  <a:outerShdw blurRad="38100" dist="38100" dir="2700000" algn="tl">
                    <a:srgbClr val="000000">
                      <a:alpha val="43137"/>
                    </a:srgbClr>
                  </a:outerShdw>
                </a:effectLst>
              </a:rPr>
              <a:t>Approval Flow is now called </a:t>
            </a:r>
            <a:r>
              <a:rPr lang="en-US" sz="1500" u="sng" dirty="0">
                <a:solidFill>
                  <a:schemeClr val="bg1"/>
                </a:solidFill>
                <a:effectLst>
                  <a:outerShdw blurRad="38100" dist="38100" dir="2700000" algn="tl">
                    <a:srgbClr val="000000">
                      <a:alpha val="43137"/>
                    </a:srgbClr>
                  </a:outerShdw>
                </a:effectLst>
              </a:rPr>
              <a:t>Request Timeline</a:t>
            </a:r>
            <a:br>
              <a:rPr lang="en-US" sz="1500" dirty="0">
                <a:solidFill>
                  <a:schemeClr val="bg1"/>
                </a:solidFill>
              </a:rPr>
            </a:br>
            <a:br>
              <a:rPr lang="en-US" sz="1500" dirty="0">
                <a:solidFill>
                  <a:schemeClr val="bg1"/>
                </a:solidFill>
              </a:rPr>
            </a:br>
            <a:r>
              <a:rPr lang="en-US" sz="1500" dirty="0">
                <a:solidFill>
                  <a:schemeClr val="bg1"/>
                </a:solidFill>
                <a:effectLst>
                  <a:outerShdw blurRad="38100" dist="38100" dir="2700000" algn="tl">
                    <a:srgbClr val="000000">
                      <a:alpha val="43137"/>
                    </a:srgbClr>
                  </a:outerShdw>
                </a:effectLst>
                <a:highlight>
                  <a:srgbClr val="FF0000"/>
                </a:highlight>
              </a:rPr>
              <a:t>Please note: All international trips must be approved by the campus President. Add the Provost only for </a:t>
            </a:r>
            <a:r>
              <a:rPr lang="en-US" sz="1500" u="sng" dirty="0">
                <a:solidFill>
                  <a:schemeClr val="bg1"/>
                </a:solidFill>
                <a:effectLst>
                  <a:outerShdw blurRad="38100" dist="38100" dir="2700000" algn="tl">
                    <a:srgbClr val="000000">
                      <a:alpha val="43137"/>
                    </a:srgbClr>
                  </a:outerShdw>
                </a:effectLst>
                <a:highlight>
                  <a:srgbClr val="FF0000"/>
                </a:highlight>
              </a:rPr>
              <a:t>Academic Affairs </a:t>
            </a:r>
            <a:r>
              <a:rPr lang="en-US" sz="1500" dirty="0">
                <a:solidFill>
                  <a:schemeClr val="bg1"/>
                </a:solidFill>
                <a:effectLst>
                  <a:outerShdw blurRad="38100" dist="38100" dir="2700000" algn="tl">
                    <a:srgbClr val="000000">
                      <a:alpha val="43137"/>
                    </a:srgbClr>
                  </a:outerShdw>
                </a:effectLst>
                <a:highlight>
                  <a:srgbClr val="FF0000"/>
                </a:highlight>
              </a:rPr>
              <a:t>before the President</a:t>
            </a:r>
            <a:endParaRPr lang="en-US" sz="1500" b="1" dirty="0">
              <a:solidFill>
                <a:schemeClr val="bg1"/>
              </a:solidFill>
            </a:endParaRPr>
          </a:p>
        </p:txBody>
      </p:sp>
      <p:sp>
        <p:nvSpPr>
          <p:cNvPr id="10" name="Content Placeholder 2">
            <a:extLst>
              <a:ext uri="{FF2B5EF4-FFF2-40B4-BE49-F238E27FC236}">
                <a16:creationId xmlns:a16="http://schemas.microsoft.com/office/drawing/2014/main" id="{028B5E34-4B84-5D18-FADF-FCA7359AC45E}"/>
              </a:ext>
            </a:extLst>
          </p:cNvPr>
          <p:cNvSpPr>
            <a:spLocks noGrp="1"/>
          </p:cNvSpPr>
          <p:nvPr>
            <p:ph sz="half" idx="1"/>
          </p:nvPr>
        </p:nvSpPr>
        <p:spPr>
          <a:xfrm>
            <a:off x="533400" y="1676400"/>
            <a:ext cx="3429000" cy="3429000"/>
          </a:xfrm>
        </p:spPr>
        <p:txBody>
          <a:bodyPr wrap="square" anchor="t">
            <a:normAutofit/>
          </a:bodyPr>
          <a:lstStyle/>
          <a:p>
            <a:pPr>
              <a:lnSpc>
                <a:spcPct val="130000"/>
              </a:lnSpc>
              <a:buFont typeface="+mj-lt"/>
              <a:buAutoNum type="arabicPeriod"/>
            </a:pPr>
            <a:r>
              <a:rPr lang="en-US" sz="1500" dirty="0">
                <a:latin typeface="Calibri" panose="020F0502020204030204" pitchFamily="34" charset="0"/>
                <a:ea typeface="Calibri" panose="020F0502020204030204" pitchFamily="34" charset="0"/>
                <a:cs typeface="Calibri" panose="020F0502020204030204" pitchFamily="34" charset="0"/>
              </a:rPr>
              <a:t>Click on edit </a:t>
            </a:r>
          </a:p>
          <a:p>
            <a:pPr>
              <a:lnSpc>
                <a:spcPct val="130000"/>
              </a:lnSpc>
              <a:buFont typeface="+mj-lt"/>
              <a:buAutoNum type="arabicPeriod"/>
            </a:pPr>
            <a:r>
              <a:rPr lang="en-US" sz="1500" dirty="0">
                <a:latin typeface="Calibri" panose="020F0502020204030204" pitchFamily="34" charset="0"/>
                <a:ea typeface="Calibri" panose="020F0502020204030204" pitchFamily="34" charset="0"/>
                <a:cs typeface="Calibri" panose="020F0502020204030204" pitchFamily="34" charset="0"/>
              </a:rPr>
              <a:t>Select the Dean or VP</a:t>
            </a:r>
          </a:p>
          <a:p>
            <a:pPr>
              <a:lnSpc>
                <a:spcPct val="130000"/>
              </a:lnSpc>
              <a:buFont typeface="+mj-lt"/>
              <a:buAutoNum type="arabicPeriod"/>
            </a:pPr>
            <a:r>
              <a:rPr lang="en-US" sz="1500" dirty="0">
                <a:latin typeface="Calibri" panose="020F0502020204030204" pitchFamily="34" charset="0"/>
                <a:ea typeface="Calibri" panose="020F0502020204030204" pitchFamily="34" charset="0"/>
                <a:cs typeface="Calibri" panose="020F0502020204030204" pitchFamily="34" charset="0"/>
              </a:rPr>
              <a:t>For all </a:t>
            </a:r>
            <a:r>
              <a:rPr lang="en-US" sz="1500" u="sng" dirty="0">
                <a:latin typeface="Calibri" panose="020F0502020204030204" pitchFamily="34" charset="0"/>
                <a:ea typeface="Calibri" panose="020F0502020204030204" pitchFamily="34" charset="0"/>
                <a:cs typeface="Calibri" panose="020F0502020204030204" pitchFamily="34" charset="0"/>
              </a:rPr>
              <a:t>Academic Affairs only</a:t>
            </a:r>
            <a:r>
              <a:rPr lang="en-US" sz="1500" dirty="0">
                <a:latin typeface="Calibri" panose="020F0502020204030204" pitchFamily="34" charset="0"/>
                <a:ea typeface="Calibri" panose="020F0502020204030204" pitchFamily="34" charset="0"/>
                <a:cs typeface="Calibri" panose="020F0502020204030204" pitchFamily="34" charset="0"/>
              </a:rPr>
              <a:t>, the Provost must be added before the campus President. Click on the 3 dots</a:t>
            </a:r>
          </a:p>
          <a:p>
            <a:pPr>
              <a:lnSpc>
                <a:spcPct val="130000"/>
              </a:lnSpc>
              <a:buFont typeface="+mj-lt"/>
              <a:buAutoNum type="arabicPeriod"/>
            </a:pPr>
            <a:r>
              <a:rPr lang="en-US" sz="1500" dirty="0">
                <a:latin typeface="Calibri" panose="020F0502020204030204" pitchFamily="34" charset="0"/>
                <a:ea typeface="Calibri" panose="020F0502020204030204" pitchFamily="34" charset="0"/>
                <a:cs typeface="Calibri" panose="020F0502020204030204" pitchFamily="34" charset="0"/>
              </a:rPr>
              <a:t>Select Add above this step</a:t>
            </a:r>
          </a:p>
          <a:p>
            <a:pPr>
              <a:lnSpc>
                <a:spcPct val="130000"/>
              </a:lnSpc>
              <a:buFont typeface="+mj-lt"/>
              <a:buAutoNum type="arabicPeriod"/>
            </a:pPr>
            <a:r>
              <a:rPr lang="en-US" sz="1500" dirty="0">
                <a:latin typeface="Calibri" panose="020F0502020204030204" pitchFamily="34" charset="0"/>
                <a:ea typeface="Calibri" panose="020F0502020204030204" pitchFamily="34" charset="0"/>
                <a:cs typeface="Calibri" panose="020F0502020204030204" pitchFamily="34" charset="0"/>
              </a:rPr>
              <a:t>Add the Provost</a:t>
            </a:r>
          </a:p>
          <a:p>
            <a:pPr>
              <a:lnSpc>
                <a:spcPct val="130000"/>
              </a:lnSpc>
              <a:buFont typeface="+mj-lt"/>
              <a:buAutoNum type="arabicPeriod"/>
            </a:pPr>
            <a:r>
              <a:rPr lang="en-US" sz="1500" dirty="0">
                <a:latin typeface="Calibri" panose="020F0502020204030204" pitchFamily="34" charset="0"/>
                <a:ea typeface="Calibri" panose="020F0502020204030204" pitchFamily="34" charset="0"/>
                <a:cs typeface="Calibri" panose="020F0502020204030204" pitchFamily="34" charset="0"/>
              </a:rPr>
              <a:t>Click on Save, available at the bottom right-side corner</a:t>
            </a:r>
          </a:p>
          <a:p>
            <a:pPr marL="0" indent="0">
              <a:lnSpc>
                <a:spcPct val="130000"/>
              </a:lnSpc>
              <a:buNone/>
            </a:pPr>
            <a:endParaRPr lang="en-US" sz="1500" dirty="0"/>
          </a:p>
        </p:txBody>
      </p:sp>
      <p:pic>
        <p:nvPicPr>
          <p:cNvPr id="7" name="Picture 6" descr="A screenshot of a computer&#10;&#10;AI-generated content may be incorrect.">
            <a:extLst>
              <a:ext uri="{FF2B5EF4-FFF2-40B4-BE49-F238E27FC236}">
                <a16:creationId xmlns:a16="http://schemas.microsoft.com/office/drawing/2014/main" id="{FEB108FB-561C-7585-B428-D08213003315}"/>
              </a:ext>
            </a:extLst>
          </p:cNvPr>
          <p:cNvPicPr>
            <a:picLocks noChangeAspect="1"/>
          </p:cNvPicPr>
          <p:nvPr/>
        </p:nvPicPr>
        <p:blipFill>
          <a:blip r:embed="rId2"/>
          <a:stretch>
            <a:fillRect/>
          </a:stretch>
        </p:blipFill>
        <p:spPr>
          <a:xfrm>
            <a:off x="4114800" y="1676400"/>
            <a:ext cx="4800600" cy="3429000"/>
          </a:xfrm>
          <a:prstGeom prst="rect">
            <a:avLst/>
          </a:prstGeom>
          <a:noFill/>
        </p:spPr>
      </p:pic>
    </p:spTree>
    <p:extLst>
      <p:ext uri="{BB962C8B-B14F-4D97-AF65-F5344CB8AC3E}">
        <p14:creationId xmlns:p14="http://schemas.microsoft.com/office/powerpoint/2010/main" val="188388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E9459-0B7F-4817-614D-E81F9EDF3C2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375F381-1780-85F6-DED0-DF39C7D4FAEB}"/>
              </a:ext>
            </a:extLst>
          </p:cNvPr>
          <p:cNvSpPr>
            <a:spLocks noGrp="1"/>
          </p:cNvSpPr>
          <p:nvPr>
            <p:ph type="title"/>
          </p:nvPr>
        </p:nvSpPr>
        <p:spPr>
          <a:xfrm>
            <a:off x="342900" y="152400"/>
            <a:ext cx="8458200" cy="10668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2400" dirty="0">
                <a:solidFill>
                  <a:schemeClr val="bg1"/>
                </a:solidFill>
                <a:effectLst>
                  <a:outerShdw blurRad="38100" dist="38100" dir="2700000" algn="tl">
                    <a:srgbClr val="000000">
                      <a:alpha val="43137"/>
                    </a:srgbClr>
                  </a:outerShdw>
                </a:effectLst>
              </a:rPr>
              <a:t>Approval Workflow For International Trips </a:t>
            </a:r>
            <a:endParaRPr lang="en-US" sz="2400" b="1" dirty="0">
              <a:solidFill>
                <a:schemeClr val="bg1"/>
              </a:solidFill>
            </a:endParaRPr>
          </a:p>
        </p:txBody>
      </p:sp>
      <p:sp>
        <p:nvSpPr>
          <p:cNvPr id="10" name="Content Placeholder 2">
            <a:extLst>
              <a:ext uri="{FF2B5EF4-FFF2-40B4-BE49-F238E27FC236}">
                <a16:creationId xmlns:a16="http://schemas.microsoft.com/office/drawing/2014/main" id="{5507CFA5-F846-C5D9-4F8F-149B809A311D}"/>
              </a:ext>
            </a:extLst>
          </p:cNvPr>
          <p:cNvSpPr>
            <a:spLocks noGrp="1"/>
          </p:cNvSpPr>
          <p:nvPr>
            <p:ph sz="half" idx="1"/>
          </p:nvPr>
        </p:nvSpPr>
        <p:spPr>
          <a:xfrm>
            <a:off x="304800" y="1295400"/>
            <a:ext cx="4038600" cy="4648200"/>
          </a:xfrm>
        </p:spPr>
        <p:txBody>
          <a:bodyPr wrap="square" anchor="t">
            <a:normAutofit fontScale="85000" lnSpcReduction="10000"/>
          </a:bodyPr>
          <a:lstStyle/>
          <a:p>
            <a:pPr marL="0" indent="0">
              <a:lnSpc>
                <a:spcPct val="130000"/>
              </a:lnSpc>
              <a:buNone/>
            </a:pPr>
            <a:r>
              <a:rPr lang="en-US" sz="1200" dirty="0"/>
              <a:t>The International travel request  goes through the below approval workflow:</a:t>
            </a:r>
          </a:p>
          <a:p>
            <a:pPr>
              <a:lnSpc>
                <a:spcPct val="130000"/>
              </a:lnSpc>
              <a:buFont typeface="Wingdings" panose="05000000000000000000" pitchFamily="2" charset="2"/>
              <a:buChar char="q"/>
            </a:pPr>
            <a:r>
              <a:rPr lang="en-US" sz="1200" dirty="0">
                <a:solidFill>
                  <a:schemeClr val="accent1"/>
                </a:solidFill>
              </a:rPr>
              <a:t>Supervisor/Manager Approval</a:t>
            </a:r>
            <a:r>
              <a:rPr lang="en-US" sz="1200" dirty="0"/>
              <a:t>: </a:t>
            </a:r>
            <a:r>
              <a:rPr lang="en-US" sz="1100" dirty="0"/>
              <a:t>This approver is the employee's default supervisor/manager</a:t>
            </a:r>
          </a:p>
          <a:p>
            <a:pPr>
              <a:lnSpc>
                <a:spcPct val="130000"/>
              </a:lnSpc>
              <a:buFont typeface="Wingdings" panose="05000000000000000000" pitchFamily="2" charset="2"/>
              <a:buChar char="q"/>
            </a:pPr>
            <a:r>
              <a:rPr lang="en-US" sz="1200" dirty="0">
                <a:solidFill>
                  <a:schemeClr val="accent1"/>
                </a:solidFill>
              </a:rPr>
              <a:t>Budget Approval: </a:t>
            </a:r>
            <a:r>
              <a:rPr lang="en-US" sz="1100" dirty="0"/>
              <a:t>This is the budget approver of the department, which was selected on the report header. The name won't appear on the request timeline it will show as blank</a:t>
            </a:r>
          </a:p>
          <a:p>
            <a:pPr>
              <a:lnSpc>
                <a:spcPct val="130000"/>
              </a:lnSpc>
              <a:buFont typeface="Wingdings" panose="05000000000000000000" pitchFamily="2" charset="2"/>
              <a:buChar char="q"/>
            </a:pPr>
            <a:r>
              <a:rPr lang="en-US" sz="1200" dirty="0">
                <a:solidFill>
                  <a:schemeClr val="accent1"/>
                </a:solidFill>
              </a:rPr>
              <a:t>Dean or VP Approval: </a:t>
            </a:r>
            <a:r>
              <a:rPr lang="en-US" sz="1100" dirty="0"/>
              <a:t>The division Vice President or Dean of the department. Select the correct approver in the box from the drop-down list </a:t>
            </a:r>
          </a:p>
          <a:p>
            <a:pPr>
              <a:lnSpc>
                <a:spcPct val="130000"/>
              </a:lnSpc>
              <a:buFont typeface="Wingdings" panose="05000000000000000000" pitchFamily="2" charset="2"/>
              <a:buChar char="q"/>
            </a:pPr>
            <a:r>
              <a:rPr lang="en-US" sz="1200" dirty="0">
                <a:solidFill>
                  <a:schemeClr val="accent1"/>
                </a:solidFill>
              </a:rPr>
              <a:t>The Provost: </a:t>
            </a:r>
            <a:r>
              <a:rPr lang="en-US" sz="1100" dirty="0"/>
              <a:t>The Provost is needed to be added only for </a:t>
            </a:r>
            <a:r>
              <a:rPr lang="en-US" sz="1100" u="sng" dirty="0"/>
              <a:t>Academic Affairs. </a:t>
            </a:r>
            <a:r>
              <a:rPr lang="en-US" sz="1100" dirty="0"/>
              <a:t>Select the correct approver in the box from the drop-down list </a:t>
            </a:r>
            <a:endParaRPr lang="en-US" sz="1100" u="sng" dirty="0"/>
          </a:p>
          <a:p>
            <a:pPr>
              <a:lnSpc>
                <a:spcPct val="130000"/>
              </a:lnSpc>
              <a:buFont typeface="Wingdings" panose="05000000000000000000" pitchFamily="2" charset="2"/>
              <a:buChar char="q"/>
            </a:pPr>
            <a:r>
              <a:rPr lang="en-US" sz="1200" dirty="0">
                <a:solidFill>
                  <a:schemeClr val="accent1"/>
                </a:solidFill>
              </a:rPr>
              <a:t>International Approval: </a:t>
            </a:r>
            <a:r>
              <a:rPr lang="en-US" sz="1100" dirty="0"/>
              <a:t>All international trips must be approved by the campus President and will prepopulate the name </a:t>
            </a:r>
          </a:p>
          <a:p>
            <a:pPr>
              <a:lnSpc>
                <a:spcPct val="130000"/>
              </a:lnSpc>
              <a:buFont typeface="Wingdings" panose="05000000000000000000" pitchFamily="2" charset="2"/>
              <a:buChar char="q"/>
            </a:pPr>
            <a:r>
              <a:rPr lang="en-US" sz="1200" dirty="0">
                <a:solidFill>
                  <a:schemeClr val="accent1"/>
                </a:solidFill>
              </a:rPr>
              <a:t>Risk Approval: </a:t>
            </a:r>
            <a:r>
              <a:rPr lang="en-US" sz="1100" dirty="0"/>
              <a:t>The Risk Approver for the campus. This will prepopulate with the name</a:t>
            </a:r>
          </a:p>
          <a:p>
            <a:pPr>
              <a:lnSpc>
                <a:spcPct val="130000"/>
              </a:lnSpc>
              <a:buFont typeface="Wingdings" panose="05000000000000000000" pitchFamily="2" charset="2"/>
              <a:buChar char="q"/>
            </a:pPr>
            <a:r>
              <a:rPr lang="en-US" sz="1200" dirty="0">
                <a:solidFill>
                  <a:schemeClr val="accent1"/>
                </a:solidFill>
              </a:rPr>
              <a:t>Request Administrator Approval: </a:t>
            </a:r>
            <a:r>
              <a:rPr lang="en-US" sz="1100" dirty="0"/>
              <a:t>All international travels are approved by the travel office, and will auto route to AP Travel</a:t>
            </a:r>
          </a:p>
          <a:p>
            <a:pPr marL="0" indent="0">
              <a:lnSpc>
                <a:spcPct val="130000"/>
              </a:lnSpc>
              <a:buNone/>
            </a:pPr>
            <a:endParaRPr lang="en-US" sz="1100" dirty="0"/>
          </a:p>
          <a:p>
            <a:pPr marL="0" indent="0">
              <a:lnSpc>
                <a:spcPct val="130000"/>
              </a:lnSpc>
              <a:buNone/>
            </a:pPr>
            <a:r>
              <a:rPr lang="en-US" sz="1500" dirty="0"/>
              <a:t>Once the approval flow is updated, click on submit – the request will be submitted successfully!</a:t>
            </a:r>
          </a:p>
          <a:p>
            <a:pPr marL="0" indent="0">
              <a:lnSpc>
                <a:spcPct val="130000"/>
              </a:lnSpc>
              <a:buNone/>
            </a:pPr>
            <a:endParaRPr lang="en-US" sz="1100" dirty="0"/>
          </a:p>
          <a:p>
            <a:pPr marL="0" indent="0">
              <a:lnSpc>
                <a:spcPct val="130000"/>
              </a:lnSpc>
              <a:buNone/>
            </a:pPr>
            <a:endParaRPr lang="en-US" sz="1200" dirty="0">
              <a:solidFill>
                <a:schemeClr val="accent1"/>
              </a:solidFill>
            </a:endParaRPr>
          </a:p>
          <a:p>
            <a:pPr marL="0" indent="0">
              <a:lnSpc>
                <a:spcPct val="130000"/>
              </a:lnSpc>
              <a:buNone/>
            </a:pPr>
            <a:endParaRPr lang="en-US" sz="1100" dirty="0"/>
          </a:p>
          <a:p>
            <a:pPr marL="0" indent="0">
              <a:lnSpc>
                <a:spcPct val="130000"/>
              </a:lnSpc>
              <a:buNone/>
            </a:pPr>
            <a:endParaRPr lang="en-US" sz="1200" dirty="0"/>
          </a:p>
          <a:p>
            <a:pPr marL="0" indent="0">
              <a:lnSpc>
                <a:spcPct val="130000"/>
              </a:lnSpc>
              <a:buNone/>
            </a:pPr>
            <a:endParaRPr lang="en-US" sz="1200" dirty="0"/>
          </a:p>
          <a:p>
            <a:pPr marL="0" indent="0">
              <a:lnSpc>
                <a:spcPct val="130000"/>
              </a:lnSpc>
              <a:buNone/>
            </a:pPr>
            <a:endParaRPr lang="en-US" sz="1200" dirty="0"/>
          </a:p>
          <a:p>
            <a:pPr marL="0" indent="0">
              <a:lnSpc>
                <a:spcPct val="130000"/>
              </a:lnSpc>
              <a:buNone/>
            </a:pPr>
            <a:endParaRPr lang="en-US" sz="1500" dirty="0"/>
          </a:p>
        </p:txBody>
      </p:sp>
      <p:pic>
        <p:nvPicPr>
          <p:cNvPr id="3" name="Picture 2">
            <a:extLst>
              <a:ext uri="{FF2B5EF4-FFF2-40B4-BE49-F238E27FC236}">
                <a16:creationId xmlns:a16="http://schemas.microsoft.com/office/drawing/2014/main" id="{E0F603F5-3378-697D-1BEF-F5B07BEF5D79}"/>
              </a:ext>
            </a:extLst>
          </p:cNvPr>
          <p:cNvPicPr>
            <a:picLocks noChangeAspect="1"/>
          </p:cNvPicPr>
          <p:nvPr/>
        </p:nvPicPr>
        <p:blipFill>
          <a:blip r:embed="rId2"/>
          <a:stretch>
            <a:fillRect/>
          </a:stretch>
        </p:blipFill>
        <p:spPr>
          <a:xfrm>
            <a:off x="4648200" y="1447800"/>
            <a:ext cx="4152900" cy="4419600"/>
          </a:xfrm>
          <a:prstGeom prst="rect">
            <a:avLst/>
          </a:prstGeom>
          <a:noFill/>
        </p:spPr>
      </p:pic>
    </p:spTree>
    <p:extLst>
      <p:ext uri="{BB962C8B-B14F-4D97-AF65-F5344CB8AC3E}">
        <p14:creationId xmlns:p14="http://schemas.microsoft.com/office/powerpoint/2010/main" val="170862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0AA43-E343-12A0-3DC9-0D88CB7B8E2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AB4595E-DA9B-C7BC-9963-D8EF28DFD718}"/>
              </a:ext>
            </a:extLst>
          </p:cNvPr>
          <p:cNvSpPr>
            <a:spLocks noGrp="1"/>
          </p:cNvSpPr>
          <p:nvPr>
            <p:ph type="title"/>
          </p:nvPr>
        </p:nvSpPr>
        <p:spPr>
          <a:xfrm>
            <a:off x="342900" y="152400"/>
            <a:ext cx="8458200" cy="10668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r>
              <a:rPr lang="en-US" sz="2400" dirty="0">
                <a:solidFill>
                  <a:schemeClr val="bg1"/>
                </a:solidFill>
                <a:effectLst>
                  <a:outerShdw blurRad="38100" dist="38100" dir="2700000" algn="tl">
                    <a:srgbClr val="000000">
                      <a:alpha val="43137"/>
                    </a:srgbClr>
                  </a:outerShdw>
                </a:effectLst>
              </a:rPr>
              <a:t>Request Submitted successfully </a:t>
            </a:r>
            <a:endParaRPr lang="en-US" sz="2400" b="1" dirty="0">
              <a:solidFill>
                <a:schemeClr val="bg1"/>
              </a:solidFill>
            </a:endParaRPr>
          </a:p>
        </p:txBody>
      </p:sp>
      <p:pic>
        <p:nvPicPr>
          <p:cNvPr id="4" name="Picture 3">
            <a:extLst>
              <a:ext uri="{FF2B5EF4-FFF2-40B4-BE49-F238E27FC236}">
                <a16:creationId xmlns:a16="http://schemas.microsoft.com/office/drawing/2014/main" id="{EC74AC38-E0E4-58A4-8BC9-D976194CBB64}"/>
              </a:ext>
            </a:extLst>
          </p:cNvPr>
          <p:cNvPicPr>
            <a:picLocks noChangeAspect="1"/>
          </p:cNvPicPr>
          <p:nvPr/>
        </p:nvPicPr>
        <p:blipFill>
          <a:blip r:embed="rId2"/>
          <a:stretch>
            <a:fillRect/>
          </a:stretch>
        </p:blipFill>
        <p:spPr>
          <a:xfrm>
            <a:off x="495300" y="3048000"/>
            <a:ext cx="8153400" cy="1912914"/>
          </a:xfrm>
          <a:prstGeom prst="rect">
            <a:avLst/>
          </a:prstGeom>
        </p:spPr>
      </p:pic>
      <p:sp>
        <p:nvSpPr>
          <p:cNvPr id="7" name="Content Placeholder 6">
            <a:extLst>
              <a:ext uri="{FF2B5EF4-FFF2-40B4-BE49-F238E27FC236}">
                <a16:creationId xmlns:a16="http://schemas.microsoft.com/office/drawing/2014/main" id="{CAE3B9D3-8EA8-16BE-83EC-701B4E66E274}"/>
              </a:ext>
            </a:extLst>
          </p:cNvPr>
          <p:cNvSpPr>
            <a:spLocks noGrp="1"/>
          </p:cNvSpPr>
          <p:nvPr>
            <p:ph sz="half" idx="1"/>
          </p:nvPr>
        </p:nvSpPr>
        <p:spPr>
          <a:xfrm>
            <a:off x="342900" y="1328737"/>
            <a:ext cx="8458200" cy="1262063"/>
          </a:xfrm>
        </p:spPr>
        <p:txBody>
          <a:bodyPr/>
          <a:lstStyle/>
          <a:p>
            <a:r>
              <a:rPr lang="en-US" sz="1400" dirty="0"/>
              <a:t>Once the request is submitted successfully, it will show the pending status until it is fully approved by all the approvers</a:t>
            </a:r>
          </a:p>
          <a:p>
            <a:r>
              <a:rPr lang="en-US" sz="1400" dirty="0"/>
              <a:t>Please note: each approver has 9 days to approve a Request. If they don’t approve within this timeframe, the Request will time out, and the user will have to resubmit the Request</a:t>
            </a:r>
          </a:p>
        </p:txBody>
      </p:sp>
    </p:spTree>
    <p:extLst>
      <p:ext uri="{BB962C8B-B14F-4D97-AF65-F5344CB8AC3E}">
        <p14:creationId xmlns:p14="http://schemas.microsoft.com/office/powerpoint/2010/main" val="263186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2551837"/>
            <a:ext cx="609600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909-537-5155, or email at – travel@csusb.edu</a:t>
            </a:r>
          </a:p>
        </p:txBody>
      </p:sp>
      <p:sp>
        <p:nvSpPr>
          <p:cNvPr id="2" name="TextBox 1"/>
          <p:cNvSpPr txBox="1"/>
          <p:nvPr/>
        </p:nvSpPr>
        <p:spPr>
          <a:xfrm>
            <a:off x="3048000" y="1524000"/>
            <a:ext cx="2480733" cy="523220"/>
          </a:xfrm>
          <a:prstGeom prst="rect">
            <a:avLst/>
          </a:prstGeom>
          <a:noFill/>
        </p:spPr>
        <p:txBody>
          <a:bodyPr wrap="square" rtlCol="0">
            <a:spAutoFit/>
          </a:bodyPr>
          <a:lstStyle/>
          <a:p>
            <a:pPr algn="ctr"/>
            <a:r>
              <a:rPr lang="en-US" sz="2800" dirty="0">
                <a:solidFill>
                  <a:schemeClr val="tx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197505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0">
            <a:schemeClr val="accent1"/>
          </a:lnRef>
          <a:fillRef idx="3">
            <a:schemeClr val="accent1"/>
          </a:fillRef>
          <a:effectRef idx="3">
            <a:schemeClr val="accent1"/>
          </a:effectRef>
          <a:fontRef idx="minor">
            <a:schemeClr val="lt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bg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bg1"/>
                </a:solidFill>
                <a:effectLst>
                  <a:outerShdw blurRad="38100" dist="38100" dir="2700000" algn="tl">
                    <a:srgbClr val="000000">
                      <a:alpha val="43137"/>
                    </a:srgbClr>
                  </a:outerShdw>
                </a:effectLst>
              </a:rPr>
              <a:t>My Employment </a:t>
            </a:r>
            <a:r>
              <a:rPr lang="en-US" sz="1800" dirty="0">
                <a:solidFill>
                  <a:schemeClr val="bg1"/>
                </a:solidFill>
                <a:effectLst>
                  <a:outerShdw blurRad="38100" dist="38100" dir="2700000" algn="tl">
                    <a:srgbClr val="000000">
                      <a:alpha val="43137"/>
                    </a:srgbClr>
                  </a:outerShdw>
                </a:effectLst>
              </a:rPr>
              <a:t>or, </a:t>
            </a:r>
            <a:r>
              <a:rPr lang="en-US" sz="1800" u="sng" dirty="0">
                <a:solidFill>
                  <a:schemeClr val="bg1"/>
                </a:solidFill>
                <a:effectLst>
                  <a:outerShdw blurRad="38100" dist="38100" dir="2700000" algn="tl">
                    <a:srgbClr val="000000">
                      <a:alpha val="43137"/>
                    </a:srgbClr>
                  </a:outerShdw>
                </a:effectLst>
              </a:rPr>
              <a:t>Administrative Systems</a:t>
            </a:r>
            <a:r>
              <a:rPr lang="en-US" sz="1800" dirty="0">
                <a:solidFill>
                  <a:schemeClr val="bg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solidFill>
                <a:schemeClr val="bg1"/>
              </a:solidFill>
            </a:endParaRPr>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195294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6B72C61-288E-49AA-B1E7-D71EE0129897}"/>
              </a:ext>
            </a:extLst>
          </p:cNvPr>
          <p:cNvSpPr>
            <a:spLocks noGrp="1"/>
          </p:cNvSpPr>
          <p:nvPr>
            <p:ph type="title"/>
          </p:nvPr>
        </p:nvSpPr>
        <p:spPr>
          <a:xfrm>
            <a:off x="101600" y="87881"/>
            <a:ext cx="8977744" cy="1131319"/>
          </a:xfrm>
          <a:ln/>
        </p:spPr>
        <p:style>
          <a:lnRef idx="0">
            <a:schemeClr val="accent1"/>
          </a:lnRef>
          <a:fillRef idx="3">
            <a:schemeClr val="accent1"/>
          </a:fillRef>
          <a:effectRef idx="3">
            <a:schemeClr val="accent1"/>
          </a:effectRef>
          <a:fontRef idx="minor">
            <a:schemeClr val="lt1"/>
          </a:fontRef>
        </p:style>
        <p:txBody>
          <a:bodyPr>
            <a:normAutofit/>
          </a:bodyPr>
          <a:lstStyle/>
          <a:p>
            <a:r>
              <a:rPr lang="en-US" sz="3200" dirty="0"/>
              <a:t>To begin a Travel Request, click on </a:t>
            </a:r>
            <a:r>
              <a:rPr lang="en-US" dirty="0"/>
              <a:t>Create, then Start a Request</a:t>
            </a:r>
            <a:endParaRPr lang="en-US" sz="3200" dirty="0"/>
          </a:p>
        </p:txBody>
      </p:sp>
      <p:pic>
        <p:nvPicPr>
          <p:cNvPr id="3" name="Picture 2">
            <a:extLst>
              <a:ext uri="{FF2B5EF4-FFF2-40B4-BE49-F238E27FC236}">
                <a16:creationId xmlns:a16="http://schemas.microsoft.com/office/drawing/2014/main" id="{4CDB0F06-B1DB-6C96-4251-B95FF6EDD036}"/>
              </a:ext>
            </a:extLst>
          </p:cNvPr>
          <p:cNvPicPr>
            <a:picLocks noChangeAspect="1"/>
          </p:cNvPicPr>
          <p:nvPr/>
        </p:nvPicPr>
        <p:blipFill>
          <a:blip r:embed="rId3"/>
          <a:stretch>
            <a:fillRect/>
          </a:stretch>
        </p:blipFill>
        <p:spPr>
          <a:xfrm>
            <a:off x="101600" y="1308616"/>
            <a:ext cx="8977744" cy="4330183"/>
          </a:xfrm>
          <a:prstGeom prst="rect">
            <a:avLst/>
          </a:prstGeom>
        </p:spPr>
      </p:pic>
    </p:spTree>
    <p:extLst>
      <p:ext uri="{BB962C8B-B14F-4D97-AF65-F5344CB8AC3E}">
        <p14:creationId xmlns:p14="http://schemas.microsoft.com/office/powerpoint/2010/main" val="196328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9906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gn="just">
              <a:lnSpc>
                <a:spcPct val="90000"/>
              </a:lnSpc>
            </a:pPr>
            <a:r>
              <a:rPr lang="en-US" altLang="en-US" sz="1400" dirty="0">
                <a:effectLst>
                  <a:outerShdw blurRad="38100" dist="38100" dir="2700000" algn="tl">
                    <a:srgbClr val="000000">
                      <a:alpha val="43137"/>
                    </a:srgbClr>
                  </a:outerShdw>
                </a:effectLst>
              </a:rPr>
              <a:t>Input your travel information on the Request Header. For International trips, the Trip Type should be Travel International, and the 3 boxes needs to be filled with the personal &amp; emergency contact, High Hazard and Group Trip information. After entering all the required information click on Create Request</a:t>
            </a:r>
            <a:endParaRPr lang="en-US" sz="1400" i="1" dirty="0">
              <a:effectLst>
                <a:outerShdw blurRad="38100" dist="38100" dir="2700000" algn="tl">
                  <a:srgbClr val="000000">
                    <a:alpha val="43137"/>
                  </a:srgbClr>
                </a:outerShdw>
              </a:effectLst>
            </a:endParaRPr>
          </a:p>
        </p:txBody>
      </p:sp>
      <p:graphicFrame>
        <p:nvGraphicFramePr>
          <p:cNvPr id="3" name="Diagram 2">
            <a:extLst>
              <a:ext uri="{FF2B5EF4-FFF2-40B4-BE49-F238E27FC236}">
                <a16:creationId xmlns:a16="http://schemas.microsoft.com/office/drawing/2014/main" id="{3BAF4A33-858B-54A7-8FCF-F3E15C35CDF6}"/>
              </a:ext>
            </a:extLst>
          </p:cNvPr>
          <p:cNvGraphicFramePr/>
          <p:nvPr>
            <p:extLst>
              <p:ext uri="{D42A27DB-BD31-4B8C-83A1-F6EECF244321}">
                <p14:modId xmlns:p14="http://schemas.microsoft.com/office/powerpoint/2010/main" val="3499627015"/>
              </p:ext>
            </p:extLst>
          </p:nvPr>
        </p:nvGraphicFramePr>
        <p:xfrm>
          <a:off x="152400" y="114300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C8FCF7FA-11CE-28A9-A84E-17FCE05EB66D}"/>
              </a:ext>
            </a:extLst>
          </p:cNvPr>
          <p:cNvPicPr>
            <a:picLocks noChangeAspect="1"/>
          </p:cNvPicPr>
          <p:nvPr/>
        </p:nvPicPr>
        <p:blipFill>
          <a:blip r:embed="rId7"/>
          <a:stretch>
            <a:fillRect/>
          </a:stretch>
        </p:blipFill>
        <p:spPr>
          <a:xfrm>
            <a:off x="76200" y="2209800"/>
            <a:ext cx="8915400" cy="3733800"/>
          </a:xfrm>
          <a:prstGeom prst="rect">
            <a:avLst/>
          </a:prstGeom>
        </p:spPr>
      </p:pic>
    </p:spTree>
    <p:extLst>
      <p:ext uri="{BB962C8B-B14F-4D97-AF65-F5344CB8AC3E}">
        <p14:creationId xmlns:p14="http://schemas.microsoft.com/office/powerpoint/2010/main" val="1191747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2D6-E4E7-4CE1-8EA2-0828E3C2EF62}"/>
              </a:ext>
            </a:extLst>
          </p:cNvPr>
          <p:cNvSpPr>
            <a:spLocks noGrp="1"/>
          </p:cNvSpPr>
          <p:nvPr>
            <p:ph idx="1"/>
          </p:nvPr>
        </p:nvSpPr>
        <p:spPr>
          <a:xfrm>
            <a:off x="457200" y="1291113"/>
            <a:ext cx="8229600" cy="4652487"/>
          </a:xfrm>
          <a:ln>
            <a:solidFill>
              <a:srgbClr val="C00000"/>
            </a:solidFill>
          </a:ln>
        </p:spPr>
        <p:txBody>
          <a:bodyPr/>
          <a:lstStyle/>
          <a:p>
            <a:r>
              <a:rPr lang="en-US" sz="1000" b="1" dirty="0"/>
              <a:t>Type of Request </a:t>
            </a:r>
            <a:r>
              <a:rPr lang="en-US" sz="1000" dirty="0"/>
              <a:t>–     This is the funding source of your trip, either it can be State Policy or Auxiliary Policy </a:t>
            </a:r>
          </a:p>
          <a:p>
            <a:r>
              <a:rPr lang="en-US" sz="1000" b="1" dirty="0"/>
              <a:t>Trip Name         </a:t>
            </a:r>
            <a:r>
              <a:rPr lang="en-US" sz="1000" dirty="0"/>
              <a:t>Please add a meaningful name based on your business trip</a:t>
            </a:r>
          </a:p>
          <a:p>
            <a:r>
              <a:rPr lang="en-US" sz="1000" b="1" dirty="0"/>
              <a:t>Trip Type          </a:t>
            </a:r>
            <a:r>
              <a:rPr lang="en-US" sz="1000" dirty="0"/>
              <a:t>For Travel out of the country - Travel international </a:t>
            </a:r>
          </a:p>
          <a:p>
            <a:r>
              <a:rPr lang="en-US" sz="1000" b="1" dirty="0"/>
              <a:t>Traveler Type         </a:t>
            </a:r>
            <a:r>
              <a:rPr lang="en-US" sz="1000" dirty="0"/>
              <a:t>Group Travel – trips sponsored by staff/faculty consisting a group of students, Team Travel – Athletics Team trips </a:t>
            </a:r>
          </a:p>
          <a:p>
            <a:r>
              <a:rPr lang="en-US" sz="1000" b="1" dirty="0"/>
              <a:t>Travel Business Purpose          </a:t>
            </a:r>
            <a:r>
              <a:rPr lang="en-US" sz="1000" dirty="0"/>
              <a:t>Please choose the appropriate business purpose related to the trip</a:t>
            </a:r>
          </a:p>
          <a:p>
            <a:r>
              <a:rPr lang="en-US" sz="1000" b="1" dirty="0"/>
              <a:t>Event Name/Benefit to the University        </a:t>
            </a:r>
            <a:r>
              <a:rPr lang="en-US" sz="1000" dirty="0"/>
              <a:t>This can be the same as the Trip Name</a:t>
            </a:r>
          </a:p>
          <a:p>
            <a:r>
              <a:rPr lang="en-US" sz="1000" b="1" dirty="0"/>
              <a:t>Does this trip contain personal travel        </a:t>
            </a:r>
            <a:r>
              <a:rPr lang="en-US" sz="1000" dirty="0"/>
              <a:t>Answer Yes or No . If answer is Yes, attach the comparison price to the Request </a:t>
            </a:r>
          </a:p>
          <a:p>
            <a:r>
              <a:rPr lang="en-US" sz="1000" b="1" dirty="0"/>
              <a:t>Personal &amp; Emerg Contact/High Hazard/Group Trip        </a:t>
            </a:r>
            <a:r>
              <a:rPr lang="en-US" sz="1000" dirty="0"/>
              <a:t>Required to fill the 3 boxes, if the trip is international</a:t>
            </a:r>
          </a:p>
          <a:p>
            <a:r>
              <a:rPr lang="en-US" sz="1000" b="1" dirty="0"/>
              <a:t>Chart Field String Information       </a:t>
            </a:r>
            <a:r>
              <a:rPr lang="en-US" sz="1000" dirty="0"/>
              <a:t>If you are unaware of the account numbers, contact your department </a:t>
            </a:r>
          </a:p>
          <a:p>
            <a:pPr marL="0" indent="0">
              <a:buNone/>
            </a:pPr>
            <a:endParaRPr lang="en-US" sz="1000" dirty="0"/>
          </a:p>
          <a:p>
            <a:pPr>
              <a:buFont typeface="Wingdings" panose="05000000000000000000" pitchFamily="2" charset="2"/>
              <a:buChar char="q"/>
            </a:pPr>
            <a:r>
              <a:rPr lang="en-US" sz="1000" dirty="0"/>
              <a:t>Business Unit – Type the business unit in the box, and select from the dropdown list that appears below</a:t>
            </a:r>
          </a:p>
          <a:p>
            <a:pPr>
              <a:buFont typeface="Wingdings" panose="05000000000000000000" pitchFamily="2" charset="2"/>
              <a:buChar char="q"/>
            </a:pPr>
            <a:r>
              <a:rPr lang="en-US" sz="1000" dirty="0"/>
              <a:t>Fund – Type the fund  in the box, and select from the dropdown list that appears below</a:t>
            </a:r>
          </a:p>
          <a:p>
            <a:pPr>
              <a:buFont typeface="Wingdings" panose="05000000000000000000" pitchFamily="2" charset="2"/>
              <a:buChar char="q"/>
            </a:pPr>
            <a:r>
              <a:rPr lang="en-US" sz="1000" dirty="0"/>
              <a:t>Department – Type the department in the box, and select from the dropdown list that appears below</a:t>
            </a:r>
          </a:p>
          <a:p>
            <a:pPr>
              <a:buFont typeface="Wingdings" panose="05000000000000000000" pitchFamily="2" charset="2"/>
              <a:buChar char="q"/>
            </a:pPr>
            <a:r>
              <a:rPr lang="en-US" sz="1000" dirty="0"/>
              <a:t>Program – The program code is </a:t>
            </a:r>
            <a:r>
              <a:rPr lang="en-US" sz="1000" b="1" dirty="0">
                <a:solidFill>
                  <a:schemeClr val="tx2"/>
                </a:solidFill>
              </a:rPr>
              <a:t>NONE</a:t>
            </a:r>
            <a:r>
              <a:rPr lang="en-US" sz="1000" dirty="0"/>
              <a:t>.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Project – Type the project code in the box and select from the dropdown list that appears. If there is no project code, select </a:t>
            </a:r>
            <a:r>
              <a:rPr lang="en-US" sz="1000" b="1" dirty="0">
                <a:solidFill>
                  <a:schemeClr val="tx2"/>
                </a:solidFill>
              </a:rPr>
              <a:t>NONE.</a:t>
            </a:r>
          </a:p>
          <a:p>
            <a:pPr>
              <a:buFont typeface="Wingdings" panose="05000000000000000000" pitchFamily="2" charset="2"/>
              <a:buChar char="q"/>
            </a:pPr>
            <a:r>
              <a:rPr lang="en-US" sz="1000" dirty="0"/>
              <a:t>Approver – Choose the budget approver of your department from the list that appears in the box</a:t>
            </a:r>
          </a:p>
          <a:p>
            <a:pPr>
              <a:buFont typeface="Wingdings" panose="05000000000000000000" pitchFamily="2" charset="2"/>
              <a:buChar char="q"/>
            </a:pPr>
            <a:r>
              <a:rPr lang="en-US" sz="1000" dirty="0"/>
              <a:t>Class Code – Change the drop-down option from Text to Either to search by Text or Code. Type the class code, if you have one and select from the dropdown list</a:t>
            </a:r>
          </a:p>
          <a:p>
            <a:endParaRPr lang="en-US" sz="1000" dirty="0"/>
          </a:p>
          <a:p>
            <a:endParaRPr lang="en-US" dirty="0"/>
          </a:p>
        </p:txBody>
      </p:sp>
      <p:sp>
        <p:nvSpPr>
          <p:cNvPr id="4" name="Title 1">
            <a:extLst>
              <a:ext uri="{FF2B5EF4-FFF2-40B4-BE49-F238E27FC236}">
                <a16:creationId xmlns:a16="http://schemas.microsoft.com/office/drawing/2014/main" id="{28E0CC00-B922-4437-873C-174768E43FBA}"/>
              </a:ext>
            </a:extLst>
          </p:cNvPr>
          <p:cNvSpPr>
            <a:spLocks noGrp="1"/>
          </p:cNvSpPr>
          <p:nvPr>
            <p:ph type="title"/>
          </p:nvPr>
        </p:nvSpPr>
        <p:spPr>
          <a:xfrm>
            <a:off x="451607" y="103579"/>
            <a:ext cx="8229600" cy="618909"/>
          </a:xfrm>
          <a:ln/>
        </p:spPr>
        <p:style>
          <a:lnRef idx="0">
            <a:schemeClr val="accent1"/>
          </a:lnRef>
          <a:fillRef idx="3">
            <a:schemeClr val="accent1"/>
          </a:fillRef>
          <a:effectRef idx="3">
            <a:schemeClr val="accent1"/>
          </a:effectRef>
          <a:fontRef idx="minor">
            <a:schemeClr val="lt1"/>
          </a:fontRef>
        </p:style>
        <p:txBody>
          <a:bodyPr>
            <a:normAutofit/>
          </a:bodyPr>
          <a:lstStyle/>
          <a:p>
            <a:pPr algn="l"/>
            <a:r>
              <a:rPr lang="en-US" sz="2400" dirty="0">
                <a:effectLst>
                  <a:outerShdw blurRad="38100" dist="38100" dir="2700000" algn="tl">
                    <a:srgbClr val="000000">
                      <a:alpha val="43137"/>
                    </a:srgbClr>
                  </a:outerShdw>
                </a:effectLst>
              </a:rPr>
              <a:t>Request Header Components – International Travel </a:t>
            </a:r>
          </a:p>
        </p:txBody>
      </p:sp>
      <p:cxnSp>
        <p:nvCxnSpPr>
          <p:cNvPr id="9" name="Straight Arrow Connector 8">
            <a:extLst>
              <a:ext uri="{FF2B5EF4-FFF2-40B4-BE49-F238E27FC236}">
                <a16:creationId xmlns:a16="http://schemas.microsoft.com/office/drawing/2014/main" id="{52B9F164-5B5F-4521-897D-1A62072567C9}"/>
              </a:ext>
            </a:extLst>
          </p:cNvPr>
          <p:cNvCxnSpPr>
            <a:cxnSpLocks/>
          </p:cNvCxnSpPr>
          <p:nvPr/>
        </p:nvCxnSpPr>
        <p:spPr>
          <a:xfrm>
            <a:off x="1888836" y="1447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78884E-0544-4521-9125-2FB8B1F55708}"/>
              </a:ext>
            </a:extLst>
          </p:cNvPr>
          <p:cNvCxnSpPr>
            <a:cxnSpLocks/>
          </p:cNvCxnSpPr>
          <p:nvPr/>
        </p:nvCxnSpPr>
        <p:spPr>
          <a:xfrm>
            <a:off x="1565564" y="16764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A12B34-DE49-412C-BF2E-D6868DB09A17}"/>
              </a:ext>
            </a:extLst>
          </p:cNvPr>
          <p:cNvCxnSpPr>
            <a:cxnSpLocks/>
          </p:cNvCxnSpPr>
          <p:nvPr/>
        </p:nvCxnSpPr>
        <p:spPr>
          <a:xfrm>
            <a:off x="1778000" y="2133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EC02E9-060E-4681-BE96-21EEAA90774A}"/>
              </a:ext>
            </a:extLst>
          </p:cNvPr>
          <p:cNvCxnSpPr>
            <a:cxnSpLocks/>
          </p:cNvCxnSpPr>
          <p:nvPr/>
        </p:nvCxnSpPr>
        <p:spPr>
          <a:xfrm>
            <a:off x="1565564" y="1905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531B999-E4B1-4B0E-A031-B4984D6D858E}"/>
              </a:ext>
            </a:extLst>
          </p:cNvPr>
          <p:cNvCxnSpPr>
            <a:cxnSpLocks/>
          </p:cNvCxnSpPr>
          <p:nvPr/>
        </p:nvCxnSpPr>
        <p:spPr>
          <a:xfrm>
            <a:off x="3124200" y="2667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D016D05-430C-4C6A-A95F-156785B565F6}"/>
              </a:ext>
            </a:extLst>
          </p:cNvPr>
          <p:cNvCxnSpPr>
            <a:cxnSpLocks/>
          </p:cNvCxnSpPr>
          <p:nvPr/>
        </p:nvCxnSpPr>
        <p:spPr>
          <a:xfrm>
            <a:off x="2438400" y="2362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FF0311-F51C-481D-8A4A-5F9EE4515CC3}"/>
              </a:ext>
            </a:extLst>
          </p:cNvPr>
          <p:cNvCxnSpPr>
            <a:cxnSpLocks/>
          </p:cNvCxnSpPr>
          <p:nvPr/>
        </p:nvCxnSpPr>
        <p:spPr>
          <a:xfrm>
            <a:off x="3124200" y="2895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1ECBA30-0D47-4ACB-AB35-C8564C0C3D06}"/>
              </a:ext>
            </a:extLst>
          </p:cNvPr>
          <p:cNvCxnSpPr>
            <a:cxnSpLocks/>
          </p:cNvCxnSpPr>
          <p:nvPr/>
        </p:nvCxnSpPr>
        <p:spPr>
          <a:xfrm>
            <a:off x="3962400" y="3124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7E6CC6B-67CE-4261-8FA8-C6B2F02DF39D}"/>
              </a:ext>
            </a:extLst>
          </p:cNvPr>
          <p:cNvCxnSpPr>
            <a:cxnSpLocks/>
          </p:cNvCxnSpPr>
          <p:nvPr/>
        </p:nvCxnSpPr>
        <p:spPr>
          <a:xfrm>
            <a:off x="1143000" y="3505200"/>
            <a:ext cx="0" cy="263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3BBA13-D532-4330-BEDC-7B8574975DF5}"/>
              </a:ext>
            </a:extLst>
          </p:cNvPr>
          <p:cNvCxnSpPr>
            <a:cxnSpLocks/>
          </p:cNvCxnSpPr>
          <p:nvPr/>
        </p:nvCxnSpPr>
        <p:spPr>
          <a:xfrm>
            <a:off x="2706254" y="33528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7C9B44C5-A9AA-274D-ACEA-4973BD946A1C}"/>
              </a:ext>
            </a:extLst>
          </p:cNvPr>
          <p:cNvSpPr/>
          <p:nvPr/>
        </p:nvSpPr>
        <p:spPr>
          <a:xfrm>
            <a:off x="451607" y="835351"/>
            <a:ext cx="8311393" cy="34289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908C8AF-FB0D-F13F-A9DC-780E62B8E47F}"/>
              </a:ext>
            </a:extLst>
          </p:cNvPr>
          <p:cNvSpPr txBox="1"/>
          <p:nvPr/>
        </p:nvSpPr>
        <p:spPr>
          <a:xfrm>
            <a:off x="451607" y="835351"/>
            <a:ext cx="8387593" cy="3428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Aft>
                <a:spcPct val="35000"/>
              </a:spcAft>
            </a:pPr>
            <a:r>
              <a:rPr lang="en-US" b="1" dirty="0"/>
              <a:t>For all international trips: It is required to fill in the Personal &amp; Emerg Contact/High Hazard/Group Trip </a:t>
            </a:r>
            <a:endParaRPr lang="en-US" b="1" kern="1200" dirty="0"/>
          </a:p>
        </p:txBody>
      </p:sp>
    </p:spTree>
    <p:extLst>
      <p:ext uri="{BB962C8B-B14F-4D97-AF65-F5344CB8AC3E}">
        <p14:creationId xmlns:p14="http://schemas.microsoft.com/office/powerpoint/2010/main" val="84112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1D4-B540-42A6-A22E-4D1FC2C8D1A0}"/>
              </a:ext>
            </a:extLst>
          </p:cNvPr>
          <p:cNvSpPr>
            <a:spLocks noGrp="1"/>
          </p:cNvSpPr>
          <p:nvPr>
            <p:ph type="title"/>
          </p:nvPr>
        </p:nvSpPr>
        <p:spPr>
          <a:xfrm>
            <a:off x="114300" y="76200"/>
            <a:ext cx="8915400" cy="762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 Click on Add and scroll down to add all the estimated Travel expenses for the trip  </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9D37A26E-B70D-4A9E-A468-62F26105F4DD}"/>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F7D9134B-1B04-30E4-35F6-2E92C182AC56}"/>
              </a:ext>
            </a:extLst>
          </p:cNvPr>
          <p:cNvPicPr>
            <a:picLocks noChangeAspect="1"/>
          </p:cNvPicPr>
          <p:nvPr/>
        </p:nvPicPr>
        <p:blipFill>
          <a:blip r:embed="rId2"/>
          <a:stretch>
            <a:fillRect/>
          </a:stretch>
        </p:blipFill>
        <p:spPr>
          <a:xfrm>
            <a:off x="190500" y="1066800"/>
            <a:ext cx="8763000" cy="4512969"/>
          </a:xfrm>
          <a:prstGeom prst="rect">
            <a:avLst/>
          </a:prstGeom>
        </p:spPr>
      </p:pic>
    </p:spTree>
    <p:extLst>
      <p:ext uri="{BB962C8B-B14F-4D97-AF65-F5344CB8AC3E}">
        <p14:creationId xmlns:p14="http://schemas.microsoft.com/office/powerpoint/2010/main" val="391544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B1D4-B540-42A6-A22E-4D1FC2C8D1A0}"/>
              </a:ext>
            </a:extLst>
          </p:cNvPr>
          <p:cNvSpPr>
            <a:spLocks noGrp="1"/>
          </p:cNvSpPr>
          <p:nvPr>
            <p:ph type="title"/>
          </p:nvPr>
        </p:nvSpPr>
        <p:spPr>
          <a:xfrm>
            <a:off x="114300" y="76200"/>
            <a:ext cx="8915400" cy="762000"/>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l"/>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a:t>
            </a:r>
            <a:r>
              <a:rPr lang="en-US" sz="270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Meal</a:t>
            </a:r>
            <a:r>
              <a:rPr lang="en-US" sz="2700" b="1" kern="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 Allowance For International Trips - Click on Manage Travel Allowance and then Add Travel Allowance </a:t>
            </a:r>
            <a:br>
              <a:rPr lang="en-US"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4" name="Content Placeholder 3">
            <a:extLst>
              <a:ext uri="{FF2B5EF4-FFF2-40B4-BE49-F238E27FC236}">
                <a16:creationId xmlns:a16="http://schemas.microsoft.com/office/drawing/2014/main" id="{9D37A26E-B70D-4A9E-A468-62F26105F4DD}"/>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C1F39491-6C5A-7515-3F70-CF4FE6AB6145}"/>
              </a:ext>
            </a:extLst>
          </p:cNvPr>
          <p:cNvPicPr>
            <a:picLocks noChangeAspect="1"/>
          </p:cNvPicPr>
          <p:nvPr/>
        </p:nvPicPr>
        <p:blipFill>
          <a:blip r:embed="rId2"/>
          <a:stretch>
            <a:fillRect/>
          </a:stretch>
        </p:blipFill>
        <p:spPr>
          <a:xfrm>
            <a:off x="152400" y="1219200"/>
            <a:ext cx="8877300" cy="4495800"/>
          </a:xfrm>
          <a:prstGeom prst="rect">
            <a:avLst/>
          </a:prstGeom>
        </p:spPr>
      </p:pic>
    </p:spTree>
    <p:extLst>
      <p:ext uri="{BB962C8B-B14F-4D97-AF65-F5344CB8AC3E}">
        <p14:creationId xmlns:p14="http://schemas.microsoft.com/office/powerpoint/2010/main" val="294096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5025-76CC-BEBF-6C24-E5F876B6B1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524867-3747-A54B-05D2-19040ACA1C44}"/>
              </a:ext>
            </a:extLst>
          </p:cNvPr>
          <p:cNvSpPr>
            <a:spLocks noGrp="1"/>
          </p:cNvSpPr>
          <p:nvPr>
            <p:ph type="title"/>
          </p:nvPr>
        </p:nvSpPr>
        <p:spPr>
          <a:xfrm>
            <a:off x="152400" y="152400"/>
            <a:ext cx="89154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br>
              <a:rPr lang="en-US" sz="1500" b="1" kern="0" dirty="0">
                <a:solidFill>
                  <a:schemeClr val="tx1"/>
                </a:solidFill>
                <a:effectLst/>
              </a:rPr>
            </a:br>
            <a:br>
              <a:rPr lang="en-US" sz="1500" b="1" kern="0" dirty="0">
                <a:solidFill>
                  <a:schemeClr val="tx1"/>
                </a:solidFill>
                <a:effectLst/>
              </a:rPr>
            </a:br>
            <a:r>
              <a:rPr lang="en-US" sz="240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Once you click on add travel allowance, the following screen will appear</a:t>
            </a:r>
            <a:br>
              <a:rPr lang="en-US" sz="1500" b="1" kern="0" dirty="0">
                <a:solidFill>
                  <a:schemeClr val="tx1"/>
                </a:solidFill>
                <a:effectLst/>
              </a:rPr>
            </a:br>
            <a:endParaRPr lang="en-US" sz="1500" dirty="0">
              <a:solidFill>
                <a:schemeClr val="tx1"/>
              </a:solidFill>
            </a:endParaRPr>
          </a:p>
        </p:txBody>
      </p:sp>
      <p:pic>
        <p:nvPicPr>
          <p:cNvPr id="7" name="Content Placeholder 6">
            <a:extLst>
              <a:ext uri="{FF2B5EF4-FFF2-40B4-BE49-F238E27FC236}">
                <a16:creationId xmlns:a16="http://schemas.microsoft.com/office/drawing/2014/main" id="{3F19CB9C-2B1A-4A24-E87E-3DDA2575EBC6}"/>
              </a:ext>
            </a:extLst>
          </p:cNvPr>
          <p:cNvPicPr>
            <a:picLocks noGrp="1" noChangeAspect="1"/>
          </p:cNvPicPr>
          <p:nvPr>
            <p:ph sz="half" idx="1"/>
          </p:nvPr>
        </p:nvPicPr>
        <p:blipFill>
          <a:blip r:embed="rId2"/>
          <a:stretch>
            <a:fillRect/>
          </a:stretch>
        </p:blipFill>
        <p:spPr bwMode="auto">
          <a:xfrm>
            <a:off x="278920" y="1828800"/>
            <a:ext cx="4369280" cy="3505200"/>
          </a:xfrm>
          <a:prstGeom prst="rect">
            <a:avLst/>
          </a:prstGeom>
          <a:noFill/>
          <a:ln w="9525">
            <a:noFill/>
            <a:miter lim="800000"/>
            <a:headEnd/>
            <a:tailEnd/>
          </a:ln>
        </p:spPr>
      </p:pic>
      <p:sp>
        <p:nvSpPr>
          <p:cNvPr id="12" name="Content Placeholder 3">
            <a:extLst>
              <a:ext uri="{FF2B5EF4-FFF2-40B4-BE49-F238E27FC236}">
                <a16:creationId xmlns:a16="http://schemas.microsoft.com/office/drawing/2014/main" id="{81442573-4743-B826-3498-9F832D1EDAA6}"/>
              </a:ext>
            </a:extLst>
          </p:cNvPr>
          <p:cNvSpPr>
            <a:spLocks noGrp="1"/>
          </p:cNvSpPr>
          <p:nvPr>
            <p:ph sz="half" idx="2"/>
          </p:nvPr>
        </p:nvSpPr>
        <p:spPr>
          <a:xfrm>
            <a:off x="4800600" y="1676400"/>
            <a:ext cx="3962398" cy="3810000"/>
          </a:xfrm>
        </p:spPr>
        <p:txBody>
          <a:bodyPr/>
          <a:lstStyle/>
          <a:p>
            <a:r>
              <a:rPr lang="en-US" sz="1600" dirty="0"/>
              <a:t>The start location and start time will prepopulate from the request header information of the trip</a:t>
            </a:r>
          </a:p>
          <a:p>
            <a:r>
              <a:rPr lang="en-US" sz="1600" dirty="0"/>
              <a:t>The start time and end time will have to be added</a:t>
            </a:r>
          </a:p>
          <a:p>
            <a:r>
              <a:rPr lang="en-US" sz="1600" dirty="0"/>
              <a:t>Once the start time and end time is added, click on next on the right-side bottom corner</a:t>
            </a:r>
          </a:p>
        </p:txBody>
      </p:sp>
    </p:spTree>
    <p:extLst>
      <p:ext uri="{BB962C8B-B14F-4D97-AF65-F5344CB8AC3E}">
        <p14:creationId xmlns:p14="http://schemas.microsoft.com/office/powerpoint/2010/main" val="1638645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8B378-32BA-F37B-E69E-21613D9E9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10672-2E97-F674-76A6-DF004C8C5A48}"/>
              </a:ext>
            </a:extLst>
          </p:cNvPr>
          <p:cNvSpPr>
            <a:spLocks noGrp="1"/>
          </p:cNvSpPr>
          <p:nvPr>
            <p:ph type="title"/>
          </p:nvPr>
        </p:nvSpPr>
        <p:spPr>
          <a:xfrm>
            <a:off x="152400" y="152400"/>
            <a:ext cx="87630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br>
              <a:rPr lang="en-US" sz="1500" b="1" kern="0" dirty="0">
                <a:solidFill>
                  <a:schemeClr val="tx1"/>
                </a:solidFill>
                <a:effectLst/>
              </a:rPr>
            </a:br>
            <a:br>
              <a:rPr lang="en-US" sz="1500" b="1" kern="0" dirty="0">
                <a:solidFill>
                  <a:schemeClr val="tx1"/>
                </a:solidFill>
                <a:effectLst/>
              </a:rPr>
            </a:br>
            <a:r>
              <a:rPr lang="en-US" sz="2400" dirty="0">
                <a:effectLst>
                  <a:outerShdw blurRad="38100" dist="38100" dir="2700000" algn="tl">
                    <a:srgbClr val="000000">
                      <a:alpha val="43137"/>
                    </a:srgbClr>
                  </a:outerShdw>
                </a:effectLst>
                <a:latin typeface="Calibri Light" panose="020F0302020204030204" pitchFamily="34" charset="0"/>
                <a:ea typeface="Times New Roman" panose="02020603050405020304" pitchFamily="18" charset="0"/>
                <a:cs typeface="Times New Roman" panose="02020603050405020304" pitchFamily="18" charset="0"/>
              </a:rPr>
              <a:t>Adding Multiple Destinations  </a:t>
            </a:r>
            <a:br>
              <a:rPr lang="en-US" sz="1500" b="1" kern="0" dirty="0">
                <a:solidFill>
                  <a:schemeClr val="tx1"/>
                </a:solidFill>
                <a:effectLst/>
              </a:rPr>
            </a:br>
            <a:endParaRPr lang="en-US" sz="1500" dirty="0">
              <a:solidFill>
                <a:schemeClr val="tx1"/>
              </a:solidFill>
            </a:endParaRPr>
          </a:p>
        </p:txBody>
      </p:sp>
      <p:sp>
        <p:nvSpPr>
          <p:cNvPr id="12" name="Content Placeholder 3">
            <a:extLst>
              <a:ext uri="{FF2B5EF4-FFF2-40B4-BE49-F238E27FC236}">
                <a16:creationId xmlns:a16="http://schemas.microsoft.com/office/drawing/2014/main" id="{88BE4BD1-FA77-7C77-E33E-446F67A21F3D}"/>
              </a:ext>
            </a:extLst>
          </p:cNvPr>
          <p:cNvSpPr>
            <a:spLocks noGrp="1"/>
          </p:cNvSpPr>
          <p:nvPr>
            <p:ph sz="half" idx="2"/>
          </p:nvPr>
        </p:nvSpPr>
        <p:spPr>
          <a:xfrm>
            <a:off x="5181600" y="1447799"/>
            <a:ext cx="3810000" cy="3810000"/>
          </a:xfrm>
        </p:spPr>
        <p:txBody>
          <a:bodyPr/>
          <a:lstStyle/>
          <a:p>
            <a:r>
              <a:rPr lang="en-US" sz="1600" dirty="0"/>
              <a:t>For adding multiple destinations, click on </a:t>
            </a:r>
            <a:r>
              <a:rPr lang="en-US" sz="1600" dirty="0">
                <a:solidFill>
                  <a:schemeClr val="accent1"/>
                </a:solidFill>
              </a:rPr>
              <a:t>+Add Destination</a:t>
            </a:r>
          </a:p>
          <a:p>
            <a:r>
              <a:rPr lang="en-US" sz="1600" dirty="0"/>
              <a:t>Add arrival location, arrival date and arrival time </a:t>
            </a:r>
          </a:p>
          <a:p>
            <a:r>
              <a:rPr lang="en-US" sz="1600" dirty="0"/>
              <a:t>Once all the destinations are added, click on next, available at the right-side bottom corner</a:t>
            </a:r>
          </a:p>
        </p:txBody>
      </p:sp>
      <p:sp>
        <p:nvSpPr>
          <p:cNvPr id="4" name="Content Placeholder 3">
            <a:extLst>
              <a:ext uri="{FF2B5EF4-FFF2-40B4-BE49-F238E27FC236}">
                <a16:creationId xmlns:a16="http://schemas.microsoft.com/office/drawing/2014/main" id="{AD7BAB83-D4CF-BCC7-006D-400486E96411}"/>
              </a:ext>
            </a:extLst>
          </p:cNvPr>
          <p:cNvSpPr>
            <a:spLocks noGrp="1"/>
          </p:cNvSpPr>
          <p:nvPr>
            <p:ph sz="half" idx="1"/>
          </p:nvPr>
        </p:nvSpPr>
        <p:spPr/>
        <p:txBody>
          <a:bodyPr/>
          <a:lstStyle/>
          <a:p>
            <a:endParaRPr lang="en-US"/>
          </a:p>
        </p:txBody>
      </p:sp>
      <p:pic>
        <p:nvPicPr>
          <p:cNvPr id="6" name="Picture 5">
            <a:extLst>
              <a:ext uri="{FF2B5EF4-FFF2-40B4-BE49-F238E27FC236}">
                <a16:creationId xmlns:a16="http://schemas.microsoft.com/office/drawing/2014/main" id="{2F3989CF-3CF1-2BB5-69D2-949050FCDB70}"/>
              </a:ext>
            </a:extLst>
          </p:cNvPr>
          <p:cNvPicPr>
            <a:picLocks noChangeAspect="1"/>
          </p:cNvPicPr>
          <p:nvPr/>
        </p:nvPicPr>
        <p:blipFill>
          <a:blip r:embed="rId2"/>
          <a:stretch>
            <a:fillRect/>
          </a:stretch>
        </p:blipFill>
        <p:spPr>
          <a:xfrm>
            <a:off x="152400" y="1447799"/>
            <a:ext cx="4876800" cy="4505899"/>
          </a:xfrm>
          <a:prstGeom prst="rect">
            <a:avLst/>
          </a:prstGeom>
        </p:spPr>
      </p:pic>
    </p:spTree>
    <p:extLst>
      <p:ext uri="{BB962C8B-B14F-4D97-AF65-F5344CB8AC3E}">
        <p14:creationId xmlns:p14="http://schemas.microsoft.com/office/powerpoint/2010/main" val="458756515"/>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10012</TotalTime>
  <Words>1456</Words>
  <Application>Microsoft Office PowerPoint</Application>
  <PresentationFormat>On-screen Show (4:3)</PresentationFormat>
  <Paragraphs>85</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Webdings</vt:lpstr>
      <vt:lpstr>Wingdings</vt:lpstr>
      <vt:lpstr>Blank Presentation</vt:lpstr>
      <vt:lpstr>How to Create an international travel request </vt:lpstr>
      <vt:lpstr> On the single sign on page, type in your mycoyote ID and password, hit  enter and then either choose My Employment or, Administrative Systems and click  on the Travel and Corporate card Icon  as shown below:  </vt:lpstr>
      <vt:lpstr>To begin a Travel Request, click on Create, then Start a Request</vt:lpstr>
      <vt:lpstr>Input your travel information on the Request Header. For International trips, the Trip Type should be Travel International, and the 3 boxes needs to be filled with the personal &amp; emergency contact, High Hazard and Group Trip information. After entering all the required information click on Create Request</vt:lpstr>
      <vt:lpstr>Request Header Components – International Travel </vt:lpstr>
      <vt:lpstr>  Adding Expenses- Click on Add and scroll down to add all the estimated Travel expenses for the trip   </vt:lpstr>
      <vt:lpstr>  Adding Meal Allowance For International Trips - Click on Manage Travel Allowance and then Add Travel Allowance  </vt:lpstr>
      <vt:lpstr>  Once you click on add travel allowance, the following screen will appear </vt:lpstr>
      <vt:lpstr>  Adding Multiple Destinations   </vt:lpstr>
      <vt:lpstr>  The following screen will appear once you click on next  </vt:lpstr>
      <vt:lpstr>  Once you click on Finish, the following screen will appear.  </vt:lpstr>
      <vt:lpstr>  Adding Estimated Expenses: Once the travel meal allowance and incidentals are added, add the remaining estimated expenses </vt:lpstr>
      <vt:lpstr>  Adding Documents For International Trips </vt:lpstr>
      <vt:lpstr> Alerts: Alerts with the red x needs to be cleared. The Warning (triangle) alerts are notifications and won't restrict from submitting the Request. Click on the down arrow to expand and view all the alerts. Once all the alerts are cleared and expenses are added, click on submit request, available at the right-side corner  </vt:lpstr>
      <vt:lpstr>Travel Request Workflow Steps: The approval flow will come up after you click on submit request. Approval Flow is now called Request Timeline  Please note: All international trips must be approved by the campus President. Add the Provost only for Academic Affairs before the President</vt:lpstr>
      <vt:lpstr>Approval Workflow For International Trips </vt:lpstr>
      <vt:lpstr>Request Submitted successfully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416</cp:revision>
  <cp:lastPrinted>2018-01-23T22:52:57Z</cp:lastPrinted>
  <dcterms:created xsi:type="dcterms:W3CDTF">2014-01-06T17:52:42Z</dcterms:created>
  <dcterms:modified xsi:type="dcterms:W3CDTF">2025-12-02T20:56:31Z</dcterms:modified>
</cp:coreProperties>
</file>