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8" r:id="rId3"/>
    <p:sldId id="289" r:id="rId4"/>
    <p:sldId id="290" r:id="rId5"/>
    <p:sldId id="291" r:id="rId6"/>
    <p:sldId id="292" r:id="rId7"/>
    <p:sldId id="294" r:id="rId8"/>
    <p:sldId id="296" r:id="rId9"/>
    <p:sldId id="29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1" d="100"/>
          <a:sy n="101" d="100"/>
        </p:scale>
        <p:origin x="9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A6E11D-6C95-4B4E-8142-1258DC57EB28}"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BFD6AC29-FEBE-4EDB-AD49-031276F141E8}">
      <dgm:prSet/>
      <dgm:spPr/>
      <dgm:t>
        <a:bodyPr/>
        <a:lstStyle/>
        <a:p>
          <a:r>
            <a:rPr lang="en-US" dirty="0"/>
            <a:t>Introduction &amp; Purpose</a:t>
          </a:r>
        </a:p>
      </dgm:t>
    </dgm:pt>
    <dgm:pt modelId="{ED1C86DB-4338-4626-B468-D66EDFA16E4B}" type="parTrans" cxnId="{E3C995E7-60B9-4819-BC36-CC9E8D9E41B2}">
      <dgm:prSet/>
      <dgm:spPr/>
      <dgm:t>
        <a:bodyPr/>
        <a:lstStyle/>
        <a:p>
          <a:endParaRPr lang="en-US"/>
        </a:p>
      </dgm:t>
    </dgm:pt>
    <dgm:pt modelId="{E3EC2B85-0779-4878-A393-5205C3DB7658}" type="sibTrans" cxnId="{E3C995E7-60B9-4819-BC36-CC9E8D9E41B2}">
      <dgm:prSet/>
      <dgm:spPr/>
      <dgm:t>
        <a:bodyPr/>
        <a:lstStyle/>
        <a:p>
          <a:endParaRPr lang="en-US"/>
        </a:p>
      </dgm:t>
    </dgm:pt>
    <dgm:pt modelId="{FC59254A-B015-42A7-8AAB-687B7350499E}">
      <dgm:prSet/>
      <dgm:spPr/>
      <dgm:t>
        <a:bodyPr/>
        <a:lstStyle/>
        <a:p>
          <a:r>
            <a:rPr lang="en-US" dirty="0"/>
            <a:t>Verify Checks</a:t>
          </a:r>
        </a:p>
      </dgm:t>
    </dgm:pt>
    <dgm:pt modelId="{6945320A-F7E6-41BC-9008-ADB7A84CE77B}" type="parTrans" cxnId="{C53DA34E-D400-49B8-835F-CCBB633AB972}">
      <dgm:prSet/>
      <dgm:spPr/>
      <dgm:t>
        <a:bodyPr/>
        <a:lstStyle/>
        <a:p>
          <a:endParaRPr lang="en-US"/>
        </a:p>
      </dgm:t>
    </dgm:pt>
    <dgm:pt modelId="{59E9A17F-D72C-4266-B4D4-D0705D6C74E3}" type="sibTrans" cxnId="{C53DA34E-D400-49B8-835F-CCBB633AB972}">
      <dgm:prSet/>
      <dgm:spPr/>
      <dgm:t>
        <a:bodyPr/>
        <a:lstStyle/>
        <a:p>
          <a:endParaRPr lang="en-US"/>
        </a:p>
      </dgm:t>
    </dgm:pt>
    <dgm:pt modelId="{544BE630-22EF-40A7-AD28-3C191AB544B4}">
      <dgm:prSet/>
      <dgm:spPr/>
      <dgm:t>
        <a:bodyPr/>
        <a:lstStyle/>
        <a:p>
          <a:r>
            <a:rPr lang="en-US" dirty="0"/>
            <a:t>Actions For Verify Checks</a:t>
          </a:r>
        </a:p>
      </dgm:t>
    </dgm:pt>
    <dgm:pt modelId="{583A73FA-B076-46D2-8AE7-588B9BC3298D}" type="parTrans" cxnId="{3195EC76-2714-4F93-965C-030691A547D9}">
      <dgm:prSet/>
      <dgm:spPr/>
      <dgm:t>
        <a:bodyPr/>
        <a:lstStyle/>
        <a:p>
          <a:endParaRPr lang="en-US"/>
        </a:p>
      </dgm:t>
    </dgm:pt>
    <dgm:pt modelId="{97048165-E267-4F6A-A61F-311C9CA90A42}" type="sibTrans" cxnId="{3195EC76-2714-4F93-965C-030691A547D9}">
      <dgm:prSet/>
      <dgm:spPr/>
      <dgm:t>
        <a:bodyPr/>
        <a:lstStyle/>
        <a:p>
          <a:endParaRPr lang="en-US"/>
        </a:p>
      </dgm:t>
    </dgm:pt>
    <dgm:pt modelId="{EA31A70C-055F-4AFC-AFC9-F8A2695DFEDC}">
      <dgm:prSet/>
      <dgm:spPr/>
      <dgm:t>
        <a:bodyPr/>
        <a:lstStyle/>
        <a:p>
          <a:r>
            <a:rPr lang="en-US" dirty="0"/>
            <a:t>Expense Approval Workflow</a:t>
          </a:r>
        </a:p>
      </dgm:t>
    </dgm:pt>
    <dgm:pt modelId="{5D724BB2-9BA4-4E2A-919C-898F52F15707}" type="parTrans" cxnId="{CDF7DF41-1553-4FA3-AEC2-947A939A7C38}">
      <dgm:prSet/>
      <dgm:spPr/>
      <dgm:t>
        <a:bodyPr/>
        <a:lstStyle/>
        <a:p>
          <a:endParaRPr lang="en-US"/>
        </a:p>
      </dgm:t>
    </dgm:pt>
    <dgm:pt modelId="{F7ECC0C6-FB8A-4CCD-B8AA-6226547C86BE}" type="sibTrans" cxnId="{CDF7DF41-1553-4FA3-AEC2-947A939A7C38}">
      <dgm:prSet/>
      <dgm:spPr/>
      <dgm:t>
        <a:bodyPr/>
        <a:lstStyle/>
        <a:p>
          <a:endParaRPr lang="en-US"/>
        </a:p>
      </dgm:t>
    </dgm:pt>
    <dgm:pt modelId="{C8DB87E8-89F9-43E8-B27F-EE6600A3607E}" type="pres">
      <dgm:prSet presAssocID="{E2A6E11D-6C95-4B4E-8142-1258DC57EB28}" presName="vert0" presStyleCnt="0">
        <dgm:presLayoutVars>
          <dgm:dir/>
          <dgm:animOne val="branch"/>
          <dgm:animLvl val="lvl"/>
        </dgm:presLayoutVars>
      </dgm:prSet>
      <dgm:spPr/>
    </dgm:pt>
    <dgm:pt modelId="{9D336A9B-7DB3-4696-B3A9-437ED8C23730}" type="pres">
      <dgm:prSet presAssocID="{BFD6AC29-FEBE-4EDB-AD49-031276F141E8}" presName="thickLine" presStyleLbl="alignNode1" presStyleIdx="0" presStyleCnt="4"/>
      <dgm:spPr/>
    </dgm:pt>
    <dgm:pt modelId="{6E55EBD5-8FF7-424C-8C91-F6B160B8177B}" type="pres">
      <dgm:prSet presAssocID="{BFD6AC29-FEBE-4EDB-AD49-031276F141E8}" presName="horz1" presStyleCnt="0"/>
      <dgm:spPr/>
    </dgm:pt>
    <dgm:pt modelId="{1DCAA8E7-9BEC-44EF-8FAA-5F13F19CB617}" type="pres">
      <dgm:prSet presAssocID="{BFD6AC29-FEBE-4EDB-AD49-031276F141E8}" presName="tx1" presStyleLbl="revTx" presStyleIdx="0" presStyleCnt="4"/>
      <dgm:spPr/>
    </dgm:pt>
    <dgm:pt modelId="{39BCC693-6959-4B13-94EF-60B9A952E28B}" type="pres">
      <dgm:prSet presAssocID="{BFD6AC29-FEBE-4EDB-AD49-031276F141E8}" presName="vert1" presStyleCnt="0"/>
      <dgm:spPr/>
    </dgm:pt>
    <dgm:pt modelId="{9A62D950-3D9B-484F-9FEC-5DBD5F4F2CBE}" type="pres">
      <dgm:prSet presAssocID="{FC59254A-B015-42A7-8AAB-687B7350499E}" presName="thickLine" presStyleLbl="alignNode1" presStyleIdx="1" presStyleCnt="4"/>
      <dgm:spPr/>
    </dgm:pt>
    <dgm:pt modelId="{38CC6366-2025-43F6-9273-4A2A660F168F}" type="pres">
      <dgm:prSet presAssocID="{FC59254A-B015-42A7-8AAB-687B7350499E}" presName="horz1" presStyleCnt="0"/>
      <dgm:spPr/>
    </dgm:pt>
    <dgm:pt modelId="{F8F053E2-8F09-4819-AC34-08038B58AEEA}" type="pres">
      <dgm:prSet presAssocID="{FC59254A-B015-42A7-8AAB-687B7350499E}" presName="tx1" presStyleLbl="revTx" presStyleIdx="1" presStyleCnt="4"/>
      <dgm:spPr/>
    </dgm:pt>
    <dgm:pt modelId="{6258075E-A0D3-4EC3-BBCC-C350ABC2AF2E}" type="pres">
      <dgm:prSet presAssocID="{FC59254A-B015-42A7-8AAB-687B7350499E}" presName="vert1" presStyleCnt="0"/>
      <dgm:spPr/>
    </dgm:pt>
    <dgm:pt modelId="{8CD0CFCB-A467-4F60-BB6A-307BE7AB6417}" type="pres">
      <dgm:prSet presAssocID="{544BE630-22EF-40A7-AD28-3C191AB544B4}" presName="thickLine" presStyleLbl="alignNode1" presStyleIdx="2" presStyleCnt="4"/>
      <dgm:spPr/>
    </dgm:pt>
    <dgm:pt modelId="{72FC1221-1AAA-43A2-A77D-1968C558C5E6}" type="pres">
      <dgm:prSet presAssocID="{544BE630-22EF-40A7-AD28-3C191AB544B4}" presName="horz1" presStyleCnt="0"/>
      <dgm:spPr/>
    </dgm:pt>
    <dgm:pt modelId="{79D8623D-326D-41C8-90F1-35282377198C}" type="pres">
      <dgm:prSet presAssocID="{544BE630-22EF-40A7-AD28-3C191AB544B4}" presName="tx1" presStyleLbl="revTx" presStyleIdx="2" presStyleCnt="4"/>
      <dgm:spPr/>
    </dgm:pt>
    <dgm:pt modelId="{D1A34876-C668-4D0B-97CA-A37CCCAE3DE0}" type="pres">
      <dgm:prSet presAssocID="{544BE630-22EF-40A7-AD28-3C191AB544B4}" presName="vert1" presStyleCnt="0"/>
      <dgm:spPr/>
    </dgm:pt>
    <dgm:pt modelId="{958F8AC0-FE3A-413F-ACEC-CEDD314F74AE}" type="pres">
      <dgm:prSet presAssocID="{EA31A70C-055F-4AFC-AFC9-F8A2695DFEDC}" presName="thickLine" presStyleLbl="alignNode1" presStyleIdx="3" presStyleCnt="4"/>
      <dgm:spPr/>
    </dgm:pt>
    <dgm:pt modelId="{A1CEC104-05C5-4D46-B6AE-A365A02F9D11}" type="pres">
      <dgm:prSet presAssocID="{EA31A70C-055F-4AFC-AFC9-F8A2695DFEDC}" presName="horz1" presStyleCnt="0"/>
      <dgm:spPr/>
    </dgm:pt>
    <dgm:pt modelId="{268004A4-D9BE-4D8D-9303-63B8D4F333BD}" type="pres">
      <dgm:prSet presAssocID="{EA31A70C-055F-4AFC-AFC9-F8A2695DFEDC}" presName="tx1" presStyleLbl="revTx" presStyleIdx="3" presStyleCnt="4"/>
      <dgm:spPr/>
    </dgm:pt>
    <dgm:pt modelId="{939FBA3C-E30B-4D28-BCA8-A89F48ACBF65}" type="pres">
      <dgm:prSet presAssocID="{EA31A70C-055F-4AFC-AFC9-F8A2695DFEDC}" presName="vert1" presStyleCnt="0"/>
      <dgm:spPr/>
    </dgm:pt>
  </dgm:ptLst>
  <dgm:cxnLst>
    <dgm:cxn modelId="{A903DC18-634C-42F9-B1B3-04D1ADFE0E7C}" type="presOf" srcId="{544BE630-22EF-40A7-AD28-3C191AB544B4}" destId="{79D8623D-326D-41C8-90F1-35282377198C}" srcOrd="0" destOrd="0" presId="urn:microsoft.com/office/officeart/2008/layout/LinedList"/>
    <dgm:cxn modelId="{CDF7DF41-1553-4FA3-AEC2-947A939A7C38}" srcId="{E2A6E11D-6C95-4B4E-8142-1258DC57EB28}" destId="{EA31A70C-055F-4AFC-AFC9-F8A2695DFEDC}" srcOrd="3" destOrd="0" parTransId="{5D724BB2-9BA4-4E2A-919C-898F52F15707}" sibTransId="{F7ECC0C6-FB8A-4CCD-B8AA-6226547C86BE}"/>
    <dgm:cxn modelId="{C53DA34E-D400-49B8-835F-CCBB633AB972}" srcId="{E2A6E11D-6C95-4B4E-8142-1258DC57EB28}" destId="{FC59254A-B015-42A7-8AAB-687B7350499E}" srcOrd="1" destOrd="0" parTransId="{6945320A-F7E6-41BC-9008-ADB7A84CE77B}" sibTransId="{59E9A17F-D72C-4266-B4D4-D0705D6C74E3}"/>
    <dgm:cxn modelId="{3195EC76-2714-4F93-965C-030691A547D9}" srcId="{E2A6E11D-6C95-4B4E-8142-1258DC57EB28}" destId="{544BE630-22EF-40A7-AD28-3C191AB544B4}" srcOrd="2" destOrd="0" parTransId="{583A73FA-B076-46D2-8AE7-588B9BC3298D}" sibTransId="{97048165-E267-4F6A-A61F-311C9CA90A42}"/>
    <dgm:cxn modelId="{E49C60C2-1555-47F4-984C-692DD0507F59}" type="presOf" srcId="{EA31A70C-055F-4AFC-AFC9-F8A2695DFEDC}" destId="{268004A4-D9BE-4D8D-9303-63B8D4F333BD}" srcOrd="0" destOrd="0" presId="urn:microsoft.com/office/officeart/2008/layout/LinedList"/>
    <dgm:cxn modelId="{14DB39C9-4E99-4BDD-BF88-4BFE479E6AE1}" type="presOf" srcId="{BFD6AC29-FEBE-4EDB-AD49-031276F141E8}" destId="{1DCAA8E7-9BEC-44EF-8FAA-5F13F19CB617}" srcOrd="0" destOrd="0" presId="urn:microsoft.com/office/officeart/2008/layout/LinedList"/>
    <dgm:cxn modelId="{3A50ACDD-0756-431B-A63F-2953340826E3}" type="presOf" srcId="{FC59254A-B015-42A7-8AAB-687B7350499E}" destId="{F8F053E2-8F09-4819-AC34-08038B58AEEA}" srcOrd="0" destOrd="0" presId="urn:microsoft.com/office/officeart/2008/layout/LinedList"/>
    <dgm:cxn modelId="{E3C995E7-60B9-4819-BC36-CC9E8D9E41B2}" srcId="{E2A6E11D-6C95-4B4E-8142-1258DC57EB28}" destId="{BFD6AC29-FEBE-4EDB-AD49-031276F141E8}" srcOrd="0" destOrd="0" parTransId="{ED1C86DB-4338-4626-B468-D66EDFA16E4B}" sibTransId="{E3EC2B85-0779-4878-A393-5205C3DB7658}"/>
    <dgm:cxn modelId="{77FCFEF8-7EC8-4F21-9337-352C2BA0E2D3}" type="presOf" srcId="{E2A6E11D-6C95-4B4E-8142-1258DC57EB28}" destId="{C8DB87E8-89F9-43E8-B27F-EE6600A3607E}" srcOrd="0" destOrd="0" presId="urn:microsoft.com/office/officeart/2008/layout/LinedList"/>
    <dgm:cxn modelId="{BDE2B477-8B14-40C1-8E68-2DCE59E7DBB9}" type="presParOf" srcId="{C8DB87E8-89F9-43E8-B27F-EE6600A3607E}" destId="{9D336A9B-7DB3-4696-B3A9-437ED8C23730}" srcOrd="0" destOrd="0" presId="urn:microsoft.com/office/officeart/2008/layout/LinedList"/>
    <dgm:cxn modelId="{4D5A2495-2076-4CBE-BB3B-8E9C2496A39D}" type="presParOf" srcId="{C8DB87E8-89F9-43E8-B27F-EE6600A3607E}" destId="{6E55EBD5-8FF7-424C-8C91-F6B160B8177B}" srcOrd="1" destOrd="0" presId="urn:microsoft.com/office/officeart/2008/layout/LinedList"/>
    <dgm:cxn modelId="{1412DBF6-20D9-4461-A54C-664F9AB1BD37}" type="presParOf" srcId="{6E55EBD5-8FF7-424C-8C91-F6B160B8177B}" destId="{1DCAA8E7-9BEC-44EF-8FAA-5F13F19CB617}" srcOrd="0" destOrd="0" presId="urn:microsoft.com/office/officeart/2008/layout/LinedList"/>
    <dgm:cxn modelId="{4AAE7B0C-F47E-4BD8-BCF6-5476BE08394A}" type="presParOf" srcId="{6E55EBD5-8FF7-424C-8C91-F6B160B8177B}" destId="{39BCC693-6959-4B13-94EF-60B9A952E28B}" srcOrd="1" destOrd="0" presId="urn:microsoft.com/office/officeart/2008/layout/LinedList"/>
    <dgm:cxn modelId="{A5D7FC40-B351-4ED2-8E10-04ECB8FC5B7E}" type="presParOf" srcId="{C8DB87E8-89F9-43E8-B27F-EE6600A3607E}" destId="{9A62D950-3D9B-484F-9FEC-5DBD5F4F2CBE}" srcOrd="2" destOrd="0" presId="urn:microsoft.com/office/officeart/2008/layout/LinedList"/>
    <dgm:cxn modelId="{A828675D-9FBC-44A9-9F21-99AD18F628F4}" type="presParOf" srcId="{C8DB87E8-89F9-43E8-B27F-EE6600A3607E}" destId="{38CC6366-2025-43F6-9273-4A2A660F168F}" srcOrd="3" destOrd="0" presId="urn:microsoft.com/office/officeart/2008/layout/LinedList"/>
    <dgm:cxn modelId="{4A46E198-B489-489B-99CB-A8C76CD6F0F8}" type="presParOf" srcId="{38CC6366-2025-43F6-9273-4A2A660F168F}" destId="{F8F053E2-8F09-4819-AC34-08038B58AEEA}" srcOrd="0" destOrd="0" presId="urn:microsoft.com/office/officeart/2008/layout/LinedList"/>
    <dgm:cxn modelId="{D9F07483-B9A4-41ED-97AA-0AE7859C8133}" type="presParOf" srcId="{38CC6366-2025-43F6-9273-4A2A660F168F}" destId="{6258075E-A0D3-4EC3-BBCC-C350ABC2AF2E}" srcOrd="1" destOrd="0" presId="urn:microsoft.com/office/officeart/2008/layout/LinedList"/>
    <dgm:cxn modelId="{5669766D-7040-4996-9EC1-D3791F0241C1}" type="presParOf" srcId="{C8DB87E8-89F9-43E8-B27F-EE6600A3607E}" destId="{8CD0CFCB-A467-4F60-BB6A-307BE7AB6417}" srcOrd="4" destOrd="0" presId="urn:microsoft.com/office/officeart/2008/layout/LinedList"/>
    <dgm:cxn modelId="{22EF25B1-80B4-4E71-A688-AB840FF1BDC9}" type="presParOf" srcId="{C8DB87E8-89F9-43E8-B27F-EE6600A3607E}" destId="{72FC1221-1AAA-43A2-A77D-1968C558C5E6}" srcOrd="5" destOrd="0" presId="urn:microsoft.com/office/officeart/2008/layout/LinedList"/>
    <dgm:cxn modelId="{98C268AC-E5F9-4B1C-B0F3-0F0D4C605176}" type="presParOf" srcId="{72FC1221-1AAA-43A2-A77D-1968C558C5E6}" destId="{79D8623D-326D-41C8-90F1-35282377198C}" srcOrd="0" destOrd="0" presId="urn:microsoft.com/office/officeart/2008/layout/LinedList"/>
    <dgm:cxn modelId="{010529CD-F10F-49C7-80FB-C895F73A9E08}" type="presParOf" srcId="{72FC1221-1AAA-43A2-A77D-1968C558C5E6}" destId="{D1A34876-C668-4D0B-97CA-A37CCCAE3DE0}" srcOrd="1" destOrd="0" presId="urn:microsoft.com/office/officeart/2008/layout/LinedList"/>
    <dgm:cxn modelId="{F065FA97-46FA-4225-AD03-D719EE5C28DF}" type="presParOf" srcId="{C8DB87E8-89F9-43E8-B27F-EE6600A3607E}" destId="{958F8AC0-FE3A-413F-ACEC-CEDD314F74AE}" srcOrd="6" destOrd="0" presId="urn:microsoft.com/office/officeart/2008/layout/LinedList"/>
    <dgm:cxn modelId="{B7ABF7DB-B834-49B7-93DC-D301D4BA1196}" type="presParOf" srcId="{C8DB87E8-89F9-43E8-B27F-EE6600A3607E}" destId="{A1CEC104-05C5-4D46-B6AE-A365A02F9D11}" srcOrd="7" destOrd="0" presId="urn:microsoft.com/office/officeart/2008/layout/LinedList"/>
    <dgm:cxn modelId="{A1EA73F3-FF8F-472F-AAA3-83F10B23E092}" type="presParOf" srcId="{A1CEC104-05C5-4D46-B6AE-A365A02F9D11}" destId="{268004A4-D9BE-4D8D-9303-63B8D4F333BD}" srcOrd="0" destOrd="0" presId="urn:microsoft.com/office/officeart/2008/layout/LinedList"/>
    <dgm:cxn modelId="{389FF13F-7B0B-40C6-8391-49F9C8709455}" type="presParOf" srcId="{A1CEC104-05C5-4D46-B6AE-A365A02F9D11}" destId="{939FBA3C-E30B-4D28-BCA8-A89F48ACBF65}"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336A9B-7DB3-4696-B3A9-437ED8C23730}">
      <dsp:nvSpPr>
        <dsp:cNvPr id="0" name=""/>
        <dsp:cNvSpPr/>
      </dsp:nvSpPr>
      <dsp:spPr>
        <a:xfrm>
          <a:off x="0" y="0"/>
          <a:ext cx="6238686"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CAA8E7-9BEC-44EF-8FAA-5F13F19CB617}">
      <dsp:nvSpPr>
        <dsp:cNvPr id="0" name=""/>
        <dsp:cNvSpPr/>
      </dsp:nvSpPr>
      <dsp:spPr>
        <a:xfrm>
          <a:off x="0" y="0"/>
          <a:ext cx="6238686" cy="1005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dirty="0"/>
            <a:t>Introduction &amp; Purpose</a:t>
          </a:r>
        </a:p>
      </dsp:txBody>
      <dsp:txXfrm>
        <a:off x="0" y="0"/>
        <a:ext cx="6238686" cy="1005662"/>
      </dsp:txXfrm>
    </dsp:sp>
    <dsp:sp modelId="{9A62D950-3D9B-484F-9FEC-5DBD5F4F2CBE}">
      <dsp:nvSpPr>
        <dsp:cNvPr id="0" name=""/>
        <dsp:cNvSpPr/>
      </dsp:nvSpPr>
      <dsp:spPr>
        <a:xfrm>
          <a:off x="0" y="1005662"/>
          <a:ext cx="6238686"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F053E2-8F09-4819-AC34-08038B58AEEA}">
      <dsp:nvSpPr>
        <dsp:cNvPr id="0" name=""/>
        <dsp:cNvSpPr/>
      </dsp:nvSpPr>
      <dsp:spPr>
        <a:xfrm>
          <a:off x="0" y="1005662"/>
          <a:ext cx="6238686" cy="1005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dirty="0"/>
            <a:t>Verify Checks</a:t>
          </a:r>
        </a:p>
      </dsp:txBody>
      <dsp:txXfrm>
        <a:off x="0" y="1005662"/>
        <a:ext cx="6238686" cy="1005662"/>
      </dsp:txXfrm>
    </dsp:sp>
    <dsp:sp modelId="{8CD0CFCB-A467-4F60-BB6A-307BE7AB6417}">
      <dsp:nvSpPr>
        <dsp:cNvPr id="0" name=""/>
        <dsp:cNvSpPr/>
      </dsp:nvSpPr>
      <dsp:spPr>
        <a:xfrm>
          <a:off x="0" y="2011324"/>
          <a:ext cx="6238686"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D8623D-326D-41C8-90F1-35282377198C}">
      <dsp:nvSpPr>
        <dsp:cNvPr id="0" name=""/>
        <dsp:cNvSpPr/>
      </dsp:nvSpPr>
      <dsp:spPr>
        <a:xfrm>
          <a:off x="0" y="2011324"/>
          <a:ext cx="6238686" cy="1005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dirty="0"/>
            <a:t>Actions For Verify Checks</a:t>
          </a:r>
        </a:p>
      </dsp:txBody>
      <dsp:txXfrm>
        <a:off x="0" y="2011324"/>
        <a:ext cx="6238686" cy="1005662"/>
      </dsp:txXfrm>
    </dsp:sp>
    <dsp:sp modelId="{958F8AC0-FE3A-413F-ACEC-CEDD314F74AE}">
      <dsp:nvSpPr>
        <dsp:cNvPr id="0" name=""/>
        <dsp:cNvSpPr/>
      </dsp:nvSpPr>
      <dsp:spPr>
        <a:xfrm>
          <a:off x="0" y="3016987"/>
          <a:ext cx="6238686" cy="0"/>
        </a:xfrm>
        <a:prstGeom prst="line">
          <a:avLst/>
        </a:prstGeom>
        <a:solidFill>
          <a:schemeClr val="dk2">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8004A4-D9BE-4D8D-9303-63B8D4F333BD}">
      <dsp:nvSpPr>
        <dsp:cNvPr id="0" name=""/>
        <dsp:cNvSpPr/>
      </dsp:nvSpPr>
      <dsp:spPr>
        <a:xfrm>
          <a:off x="0" y="3016987"/>
          <a:ext cx="6238686" cy="1005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dirty="0"/>
            <a:t>Expense Approval Workflow</a:t>
          </a:r>
        </a:p>
      </dsp:txBody>
      <dsp:txXfrm>
        <a:off x="0" y="3016987"/>
        <a:ext cx="6238686" cy="100566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4C7950-A845-417F-8EE1-20C59C0DBB5B}" type="datetimeFigureOut">
              <a:rPr lang="en-US" smtClean="0"/>
              <a:t>7/21/2025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D0CB0-4763-400A-A1D3-C3152FE609B5}" type="slidenum">
              <a:rPr lang="en-US" smtClean="0"/>
              <a:t>‹#›</a:t>
            </a:fld>
            <a:endParaRPr lang="en-US"/>
          </a:p>
        </p:txBody>
      </p:sp>
    </p:spTree>
    <p:extLst>
      <p:ext uri="{BB962C8B-B14F-4D97-AF65-F5344CB8AC3E}">
        <p14:creationId xmlns:p14="http://schemas.microsoft.com/office/powerpoint/2010/main" val="40313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5DA344-5FA2-43F7-9D95-CA56C82B080A}" type="slidenum">
              <a:rPr lang="en-US" smtClean="0"/>
              <a:t>2</a:t>
            </a:fld>
            <a:endParaRPr lang="en-US"/>
          </a:p>
        </p:txBody>
      </p:sp>
    </p:spTree>
    <p:extLst>
      <p:ext uri="{BB962C8B-B14F-4D97-AF65-F5344CB8AC3E}">
        <p14:creationId xmlns:p14="http://schemas.microsoft.com/office/powerpoint/2010/main" val="3727634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EF951-5E13-4CFC-E962-F0BB125C90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207349-A201-9243-7C9C-78280C2395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23A98A-1D77-A60D-08F1-44CF472F0177}"/>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148E45C8-C7D1-3BBD-C575-386874EB6D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5CE833-9CEF-2252-BA96-6249C8E6DD01}"/>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187801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D620-2979-9666-4E09-65E64EDA04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5D1824-4C38-2164-EEC8-5C4B003C90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1DA9A-057A-3C15-594B-92F406AB6B7D}"/>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A799D12C-4E22-EF44-7D83-548350A7DC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0B0AE-E1B8-898F-1A5F-8E5D4E12B3CF}"/>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66129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047D25-797E-45C3-1B24-4E7D5A0D29C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4FD4BF-3FEC-8862-DD8B-F302A3F914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BC3DC-9481-6483-D6CC-ABC1F5732C1C}"/>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C107B196-1DA2-1D84-93C2-3372F79CEF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CA247E-5D8B-BDFC-4FFD-A6C90C058EC6}"/>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3841847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E1BBEEFE-AE8A-8083-54B6-DBE9BC0E9F10}"/>
              </a:ext>
              <a:ext uri="{C183D7F6-B498-43B3-948B-1728B52AA6E4}">
                <adec:decorative xmlns:adec="http://schemas.microsoft.com/office/drawing/2017/decorative" val="1"/>
              </a:ext>
            </a:extLst>
          </p:cNvPr>
          <p:cNvSpPr/>
          <p:nvPr userDrawn="1"/>
        </p:nvSpPr>
        <p:spPr>
          <a:xfrm>
            <a:off x="-42863" y="0"/>
            <a:ext cx="4658392" cy="6858000"/>
          </a:xfrm>
          <a:custGeom>
            <a:avLst/>
            <a:gdLst>
              <a:gd name="connsiteX0" fmla="*/ 0 w 4658392"/>
              <a:gd name="connsiteY0" fmla="*/ 0 h 6858000"/>
              <a:gd name="connsiteX1" fmla="*/ 4658392 w 4658392"/>
              <a:gd name="connsiteY1" fmla="*/ 0 h 6858000"/>
              <a:gd name="connsiteX2" fmla="*/ 2820797 w 4658392"/>
              <a:gd name="connsiteY2" fmla="*/ 6858000 h 6858000"/>
              <a:gd name="connsiteX3" fmla="*/ 0 w 4658392"/>
              <a:gd name="connsiteY3" fmla="*/ 6858000 h 6858000"/>
              <a:gd name="connsiteX4" fmla="*/ 0 w 465839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58392" h="6858000">
                <a:moveTo>
                  <a:pt x="0" y="0"/>
                </a:moveTo>
                <a:lnTo>
                  <a:pt x="4658392" y="0"/>
                </a:lnTo>
                <a:lnTo>
                  <a:pt x="2820797" y="6858000"/>
                </a:lnTo>
                <a:lnTo>
                  <a:pt x="0" y="6858000"/>
                </a:lnTo>
                <a:lnTo>
                  <a:pt x="0" y="0"/>
                </a:lnTo>
                <a:close/>
              </a:path>
            </a:pathLst>
          </a:cu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8" name="Straight Connector 7">
            <a:extLst>
              <a:ext uri="{FF2B5EF4-FFF2-40B4-BE49-F238E27FC236}">
                <a16:creationId xmlns:a16="http://schemas.microsoft.com/office/drawing/2014/main" id="{E64FF31D-04D7-B1F4-53B1-AA4170602E03}"/>
              </a:ext>
              <a:ext uri="{C183D7F6-B498-43B3-948B-1728B52AA6E4}">
                <adec:decorative xmlns:adec="http://schemas.microsoft.com/office/drawing/2017/decorative" val="1"/>
              </a:ext>
            </a:extLst>
          </p:cNvPr>
          <p:cNvCxnSpPr>
            <a:cxnSpLocks/>
          </p:cNvCxnSpPr>
          <p:nvPr userDrawn="1"/>
        </p:nvCxnSpPr>
        <p:spPr>
          <a:xfrm flipH="1" flipV="1">
            <a:off x="-42863" y="5791200"/>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9F040EF-92FF-AEA1-BBA6-A4B739E11945}"/>
              </a:ext>
              <a:ext uri="{C183D7F6-B498-43B3-948B-1728B52AA6E4}">
                <adec:decorative xmlns:adec="http://schemas.microsoft.com/office/drawing/2017/decorative" val="1"/>
              </a:ext>
            </a:extLst>
          </p:cNvPr>
          <p:cNvCxnSpPr>
            <a:cxnSpLocks/>
          </p:cNvCxnSpPr>
          <p:nvPr userDrawn="1"/>
        </p:nvCxnSpPr>
        <p:spPr>
          <a:xfrm flipH="1">
            <a:off x="0" y="0"/>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CA59A84-C321-FDF9-555F-1FB322EBBC7B}"/>
              </a:ext>
              <a:ext uri="{C183D7F6-B498-43B3-948B-1728B52AA6E4}">
                <adec:decorative xmlns:adec="http://schemas.microsoft.com/office/drawing/2017/decorative" val="1"/>
              </a:ext>
            </a:extLst>
          </p:cNvPr>
          <p:cNvCxnSpPr>
            <a:cxnSpLocks/>
          </p:cNvCxnSpPr>
          <p:nvPr userDrawn="1"/>
        </p:nvCxnSpPr>
        <p:spPr>
          <a:xfrm flipH="1">
            <a:off x="0" y="0"/>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838200" y="509286"/>
            <a:ext cx="3200400" cy="5617193"/>
          </a:xfrm>
        </p:spPr>
        <p:txBody>
          <a:bodyPr>
            <a:noAutofit/>
          </a:bodyPr>
          <a:lstStyle/>
          <a:p>
            <a:r>
              <a:rPr lang="en-US" dirty="0"/>
              <a:t>Click to add title</a:t>
            </a:r>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023412" y="509286"/>
            <a:ext cx="4328932" cy="5617194"/>
          </a:xfrm>
        </p:spPr>
        <p:txBody>
          <a:bodyPr anchor="ctr" anchorCtr="0">
            <a:normAutofit/>
          </a:bodyPr>
          <a:lstStyle>
            <a:lvl1pPr marL="0" indent="0">
              <a:lnSpc>
                <a:spcPct val="150000"/>
              </a:lnSpc>
              <a:spcBef>
                <a:spcPts val="1000"/>
              </a:spcBef>
              <a:buNone/>
              <a:defRPr sz="1800"/>
            </a:lvl1pPr>
            <a:lvl2pPr marL="457200" indent="0">
              <a:lnSpc>
                <a:spcPct val="150000"/>
              </a:lnSpc>
              <a:spcBef>
                <a:spcPts val="1000"/>
              </a:spcBef>
              <a:buNone/>
              <a:defRPr sz="1600"/>
            </a:lvl2pPr>
            <a:lvl3pPr marL="914400" indent="0">
              <a:lnSpc>
                <a:spcPct val="150000"/>
              </a:lnSpc>
              <a:spcBef>
                <a:spcPts val="1000"/>
              </a:spcBef>
              <a:buNone/>
              <a:defRPr sz="1400"/>
            </a:lvl3pPr>
            <a:lvl4pPr marL="1371600" indent="0">
              <a:lnSpc>
                <a:spcPct val="150000"/>
              </a:lnSpc>
              <a:spcBef>
                <a:spcPts val="1000"/>
              </a:spcBef>
              <a:buNone/>
              <a:defRPr sz="1200"/>
            </a:lvl4pPr>
            <a:lvl5pPr marL="1828800" indent="0">
              <a:lnSpc>
                <a:spcPct val="150000"/>
              </a:lnSpc>
              <a:spcBef>
                <a:spcPts val="1000"/>
              </a:spcBef>
              <a:buNone/>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13">
            <a:extLst>
              <a:ext uri="{FF2B5EF4-FFF2-40B4-BE49-F238E27FC236}">
                <a16:creationId xmlns:a16="http://schemas.microsoft.com/office/drawing/2014/main" id="{760CD5A6-A0E4-A658-65B1-0D6C0533166A}"/>
              </a:ext>
            </a:extLst>
          </p:cNvPr>
          <p:cNvSpPr>
            <a:spLocks noGrp="1"/>
          </p:cNvSpPr>
          <p:nvPr>
            <p:ph type="pic" sz="quarter" idx="13"/>
          </p:nvPr>
        </p:nvSpPr>
        <p:spPr>
          <a:xfrm>
            <a:off x="9548813" y="-22860"/>
            <a:ext cx="2651760" cy="6903720"/>
          </a:xfrm>
        </p:spPr>
        <p:txBody>
          <a:bodyPr lIns="182880" tIns="274320" rIns="182880">
            <a:normAutofit/>
          </a:bodyPr>
          <a:lstStyle>
            <a:lvl1pPr marL="0" indent="0" algn="ctr">
              <a:buNone/>
              <a:defRPr sz="2000"/>
            </a:lvl1pPr>
          </a:lstStyle>
          <a:p>
            <a:r>
              <a:rPr lang="en-US" dirty="0"/>
              <a:t>Click icon to add picture</a:t>
            </a:r>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7/21/2025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4111864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3DC88-8AD9-375F-7957-0D185CAD6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8D46FC-3192-A650-7136-3767F1A279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623D7-AC70-A23C-5890-A94C7E760936}"/>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58265258-079D-FD08-256F-BFFFD8CE48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DCDC6-FD5E-56C5-5450-92C59801927F}"/>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2630036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7F923-F28F-EC34-3519-A3DCABE318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AA76ED-C8EF-EE40-8B2A-52C3EFB499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5A2345-E6F8-7E17-3038-8474B2D2732D}"/>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A89AC36C-2BB5-741F-B60C-37E5BD515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D3E4E7-E22F-2849-730A-E0CFEAD269E5}"/>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80340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50C03-BC45-4AF8-8372-8A2849CC85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F99166-66FB-F2A1-3BFD-B151CD21FE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590B6F-A2E3-2863-EB93-2E50DD5173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7CFC98-7BCB-3A21-F3A4-60F128F4B044}"/>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6" name="Footer Placeholder 5">
            <a:extLst>
              <a:ext uri="{FF2B5EF4-FFF2-40B4-BE49-F238E27FC236}">
                <a16:creationId xmlns:a16="http://schemas.microsoft.com/office/drawing/2014/main" id="{B45EFBAD-5676-BF33-7EA7-BE808DD514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96FDDE-E2C0-38FF-A963-DEF9B0EC82AD}"/>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24373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AA75F-32DB-9FD6-696A-1D764CD1E9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C91F7E-B10F-7E05-281B-823D385A7E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30982-1F3A-6921-E538-91DD9F4D58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54DF44-0D05-DF54-1779-94DD0FF9BB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979BC0-0DF9-B1C0-1B18-00101EF437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911647-DBC9-A6FA-B5DC-4D3E3C4628FE}"/>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8" name="Footer Placeholder 7">
            <a:extLst>
              <a:ext uri="{FF2B5EF4-FFF2-40B4-BE49-F238E27FC236}">
                <a16:creationId xmlns:a16="http://schemas.microsoft.com/office/drawing/2014/main" id="{D045F6B4-E570-8BEA-A597-DAC0A8CB6A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1BB4A4-8B44-AB1F-6E51-D2B0915CAE22}"/>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134134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843C8-C8AF-7297-D123-9F0F7E04AB3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EFE02E-65EF-62C7-3315-E53875005E0C}"/>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4" name="Footer Placeholder 3">
            <a:extLst>
              <a:ext uri="{FF2B5EF4-FFF2-40B4-BE49-F238E27FC236}">
                <a16:creationId xmlns:a16="http://schemas.microsoft.com/office/drawing/2014/main" id="{A2410048-5365-DB71-FC9E-49D6575DCB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DDCF19-6D81-FBF5-B26A-4A692269B5F4}"/>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3492229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410198-E746-801A-A729-6DE481AB4B34}"/>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3" name="Footer Placeholder 2">
            <a:extLst>
              <a:ext uri="{FF2B5EF4-FFF2-40B4-BE49-F238E27FC236}">
                <a16:creationId xmlns:a16="http://schemas.microsoft.com/office/drawing/2014/main" id="{B79961B2-17C2-00ED-D3B1-91DC36146E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5217E9-EAD6-31EF-2D7B-A512BC6D4A37}"/>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1189399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00C9D-ACED-FC18-8BF1-468F3CB686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C1B77D-A028-C546-3B9E-DE8745DB99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583D32-2254-6FB9-9D6F-E24C08300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56F9ED-656F-D42B-BD80-3FED84471558}"/>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6" name="Footer Placeholder 5">
            <a:extLst>
              <a:ext uri="{FF2B5EF4-FFF2-40B4-BE49-F238E27FC236}">
                <a16:creationId xmlns:a16="http://schemas.microsoft.com/office/drawing/2014/main" id="{38F846C3-1BFB-44D5-557B-88CF0D7328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FEFCCD-6EB9-9616-B041-772FA5B44A0D}"/>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1531620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6B0B1-142D-8F26-879A-D760B2CEB2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10D4C1-1FD8-0166-41CA-E08CD1D235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E8D4CA-CE8D-A2AD-7F6B-DCF805FF9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EF32E9-ED10-87D2-0B12-BE1387FC8947}"/>
              </a:ext>
            </a:extLst>
          </p:cNvPr>
          <p:cNvSpPr>
            <a:spLocks noGrp="1"/>
          </p:cNvSpPr>
          <p:nvPr>
            <p:ph type="dt" sz="half" idx="10"/>
          </p:nvPr>
        </p:nvSpPr>
        <p:spPr/>
        <p:txBody>
          <a:bodyPr/>
          <a:lstStyle/>
          <a:p>
            <a:fld id="{0BAEF509-BB0E-4C1F-9800-85B32EB1F34B}" type="datetimeFigureOut">
              <a:rPr lang="en-US" smtClean="0"/>
              <a:t>7/21/2025</a:t>
            </a:fld>
            <a:endParaRPr lang="en-US"/>
          </a:p>
        </p:txBody>
      </p:sp>
      <p:sp>
        <p:nvSpPr>
          <p:cNvPr id="6" name="Footer Placeholder 5">
            <a:extLst>
              <a:ext uri="{FF2B5EF4-FFF2-40B4-BE49-F238E27FC236}">
                <a16:creationId xmlns:a16="http://schemas.microsoft.com/office/drawing/2014/main" id="{BF343E37-C7B0-51F0-2B5F-F29593108B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E67E8-63C9-FDFF-3041-B933853D2939}"/>
              </a:ext>
            </a:extLst>
          </p:cNvPr>
          <p:cNvSpPr>
            <a:spLocks noGrp="1"/>
          </p:cNvSpPr>
          <p:nvPr>
            <p:ph type="sldNum" sz="quarter" idx="12"/>
          </p:nvPr>
        </p:nvSpPr>
        <p:spPr/>
        <p:txBody>
          <a:bodyPr/>
          <a:lstStyle/>
          <a:p>
            <a:fld id="{A7A1F06D-1F42-48D1-8BBB-73D9CC4E80C7}" type="slidenum">
              <a:rPr lang="en-US" smtClean="0"/>
              <a:t>‹#›</a:t>
            </a:fld>
            <a:endParaRPr lang="en-US"/>
          </a:p>
        </p:txBody>
      </p:sp>
    </p:spTree>
    <p:extLst>
      <p:ext uri="{BB962C8B-B14F-4D97-AF65-F5344CB8AC3E}">
        <p14:creationId xmlns:p14="http://schemas.microsoft.com/office/powerpoint/2010/main" val="3337407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A6B867-5B41-44B2-9CE6-F9FE3152FD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8E50E8-C05A-0CD0-A6CC-11689587BE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CB4944-7930-B88B-187F-1213034922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AEF509-BB0E-4C1F-9800-85B32EB1F34B}" type="datetimeFigureOut">
              <a:rPr lang="en-US" smtClean="0"/>
              <a:t>7/21/2025</a:t>
            </a:fld>
            <a:endParaRPr lang="en-US"/>
          </a:p>
        </p:txBody>
      </p:sp>
      <p:sp>
        <p:nvSpPr>
          <p:cNvPr id="5" name="Footer Placeholder 4">
            <a:extLst>
              <a:ext uri="{FF2B5EF4-FFF2-40B4-BE49-F238E27FC236}">
                <a16:creationId xmlns:a16="http://schemas.microsoft.com/office/drawing/2014/main" id="{BA205579-B46B-5738-C551-0FC4629CB5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6C2A03B-3809-2EFB-85AB-F0AC9A9B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A1F06D-1F42-48D1-8BBB-73D9CC4E80C7}" type="slidenum">
              <a:rPr lang="en-US" smtClean="0"/>
              <a:t>‹#›</a:t>
            </a:fld>
            <a:endParaRPr lang="en-US"/>
          </a:p>
        </p:txBody>
      </p:sp>
    </p:spTree>
    <p:extLst>
      <p:ext uri="{BB962C8B-B14F-4D97-AF65-F5344CB8AC3E}">
        <p14:creationId xmlns:p14="http://schemas.microsoft.com/office/powerpoint/2010/main" val="2181693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8">
            <a:extLst>
              <a:ext uri="{FF2B5EF4-FFF2-40B4-BE49-F238E27FC236}">
                <a16:creationId xmlns:a16="http://schemas.microsoft.com/office/drawing/2014/main" id="{97D785F0-EFCA-38A4-6949-A312E5B3A25D}"/>
              </a:ext>
            </a:extLst>
          </p:cNvPr>
          <p:cNvSpPr>
            <a:spLocks noGrp="1"/>
          </p:cNvSpPr>
          <p:nvPr>
            <p:ph type="ctrTitle"/>
          </p:nvPr>
        </p:nvSpPr>
        <p:spPr>
          <a:xfrm>
            <a:off x="6095847" y="516736"/>
            <a:ext cx="4805996" cy="1297115"/>
          </a:xfrm>
        </p:spPr>
        <p:txBody>
          <a:bodyPr vert="horz" lIns="91440" tIns="45720" rIns="91440" bIns="45720" rtlCol="0" anchor="t">
            <a:normAutofit/>
          </a:bodyPr>
          <a:lstStyle/>
          <a:p>
            <a:pPr algn="l"/>
            <a:r>
              <a:rPr lang="en-US" sz="2800" i="1" kern="1200" cap="all" baseline="0" dirty="0">
                <a:solidFill>
                  <a:schemeClr val="tx2"/>
                </a:solidFill>
                <a:latin typeface="+mj-lt"/>
                <a:ea typeface="+mj-ea"/>
                <a:cs typeface="+mj-cs"/>
              </a:rPr>
              <a:t>Verify</a:t>
            </a:r>
            <a:br>
              <a:rPr lang="en-US" sz="2800" i="1" kern="1200" cap="all" baseline="0" dirty="0">
                <a:solidFill>
                  <a:schemeClr val="tx2"/>
                </a:solidFill>
                <a:latin typeface="+mj-lt"/>
                <a:ea typeface="+mj-ea"/>
                <a:cs typeface="+mj-cs"/>
              </a:rPr>
            </a:br>
            <a:r>
              <a:rPr lang="en-US" sz="2800" i="1" kern="1200" cap="all" baseline="0" dirty="0">
                <a:solidFill>
                  <a:schemeClr val="tx2"/>
                </a:solidFill>
                <a:latin typeface="+mj-lt"/>
                <a:ea typeface="+mj-ea"/>
                <a:cs typeface="+mj-cs"/>
              </a:rPr>
              <a:t>Effective: July 28th, 2025</a:t>
            </a:r>
          </a:p>
        </p:txBody>
      </p:sp>
      <p:pic>
        <p:nvPicPr>
          <p:cNvPr id="5" name="Picture 4">
            <a:extLst>
              <a:ext uri="{FF2B5EF4-FFF2-40B4-BE49-F238E27FC236}">
                <a16:creationId xmlns:a16="http://schemas.microsoft.com/office/drawing/2014/main" id="{FA3D47F5-153F-3CF4-4FA7-B89BC7185D74}"/>
              </a:ext>
            </a:extLst>
          </p:cNvPr>
          <p:cNvPicPr>
            <a:picLocks noChangeAspect="1"/>
          </p:cNvPicPr>
          <p:nvPr/>
        </p:nvPicPr>
        <p:blipFill>
          <a:blip r:embed="rId2">
            <a:extLst>
              <a:ext uri="{28A0092B-C50C-407E-A947-70E740481C1C}">
                <a14:useLocalDpi xmlns:a14="http://schemas.microsoft.com/office/drawing/2010/main" val="0"/>
              </a:ext>
            </a:extLst>
          </a:blip>
          <a:stretch/>
        </p:blipFill>
        <p:spPr>
          <a:xfrm>
            <a:off x="340470" y="2146661"/>
            <a:ext cx="4141760" cy="3479078"/>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Picture 5">
            <a:extLst>
              <a:ext uri="{FF2B5EF4-FFF2-40B4-BE49-F238E27FC236}">
                <a16:creationId xmlns:a16="http://schemas.microsoft.com/office/drawing/2014/main" id="{CEE4CA7A-5AF9-6FF4-92CD-71A6AC434B7E}"/>
              </a:ext>
            </a:extLst>
          </p:cNvPr>
          <p:cNvPicPr>
            <a:picLocks noChangeAspect="1"/>
          </p:cNvPicPr>
          <p:nvPr/>
        </p:nvPicPr>
        <p:blipFill>
          <a:blip r:embed="rId3"/>
          <a:srcRect l="11588" r="16526" b="-1"/>
          <a:stretch>
            <a:fillRect/>
          </a:stretch>
        </p:blipFill>
        <p:spPr>
          <a:xfrm>
            <a:off x="6238675" y="1813851"/>
            <a:ext cx="4200725" cy="4777149"/>
          </a:xfrm>
          <a:custGeom>
            <a:avLst/>
            <a:gdLst/>
            <a:ahLst/>
            <a:cxnLst/>
            <a:rect l="l" t="t" r="r" b="b"/>
            <a:pathLst>
              <a:path w="4966447" h="6874330">
                <a:moveTo>
                  <a:pt x="0" y="0"/>
                </a:moveTo>
                <a:lnTo>
                  <a:pt x="4966447" y="0"/>
                </a:lnTo>
                <a:lnTo>
                  <a:pt x="3355712" y="6874330"/>
                </a:lnTo>
                <a:lnTo>
                  <a:pt x="0" y="6874330"/>
                </a:lnTo>
                <a:close/>
              </a:path>
            </a:pathLst>
          </a:custGeom>
        </p:spPr>
      </p:pic>
    </p:spTree>
    <p:extLst>
      <p:ext uri="{BB962C8B-B14F-4D97-AF65-F5344CB8AC3E}">
        <p14:creationId xmlns:p14="http://schemas.microsoft.com/office/powerpoint/2010/main" val="3175366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D415758-E437-2E87-FFF5-CF3277B1D03E}"/>
              </a:ext>
            </a:extLst>
          </p:cNvPr>
          <p:cNvPicPr>
            <a:picLocks noChangeAspect="1"/>
          </p:cNvPicPr>
          <p:nvPr/>
        </p:nvPicPr>
        <p:blipFill>
          <a:blip r:embed="rId3"/>
          <a:srcRect l="11588" r="16526" b="-1"/>
          <a:stretch>
            <a:fillRect/>
          </a:stretch>
        </p:blipFill>
        <p:spPr>
          <a:xfrm>
            <a:off x="20" y="-7444"/>
            <a:ext cx="4966427" cy="6874330"/>
          </a:xfrm>
          <a:custGeom>
            <a:avLst/>
            <a:gdLst/>
            <a:ahLst/>
            <a:cxnLst/>
            <a:rect l="l" t="t" r="r" b="b"/>
            <a:pathLst>
              <a:path w="4966447" h="6874330">
                <a:moveTo>
                  <a:pt x="0" y="0"/>
                </a:moveTo>
                <a:lnTo>
                  <a:pt x="4966447" y="0"/>
                </a:lnTo>
                <a:lnTo>
                  <a:pt x="3355712" y="6874330"/>
                </a:lnTo>
                <a:lnTo>
                  <a:pt x="0" y="6874330"/>
                </a:lnTo>
                <a:close/>
              </a:path>
            </a:pathLst>
          </a:custGeom>
        </p:spPr>
      </p:pic>
      <p:graphicFrame>
        <p:nvGraphicFramePr>
          <p:cNvPr id="30" name="Content Placeholder 2">
            <a:extLst>
              <a:ext uri="{FF2B5EF4-FFF2-40B4-BE49-F238E27FC236}">
                <a16:creationId xmlns:a16="http://schemas.microsoft.com/office/drawing/2014/main" id="{BB205B43-0F62-18A6-D2B7-5714F669A533}"/>
              </a:ext>
            </a:extLst>
          </p:cNvPr>
          <p:cNvGraphicFramePr>
            <a:graphicFrameLocks noGrp="1"/>
          </p:cNvGraphicFramePr>
          <p:nvPr>
            <p:ph idx="1"/>
            <p:extLst>
              <p:ext uri="{D42A27DB-BD31-4B8C-83A1-F6EECF244321}">
                <p14:modId xmlns:p14="http://schemas.microsoft.com/office/powerpoint/2010/main" val="1137142081"/>
              </p:ext>
            </p:extLst>
          </p:nvPr>
        </p:nvGraphicFramePr>
        <p:xfrm>
          <a:off x="5146158" y="2301949"/>
          <a:ext cx="6238687" cy="40226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3835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5AC1364A-3E3D-4F0D-8776-78AF3A270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24EB88-4214-D3C9-9D07-981825397243}"/>
              </a:ext>
            </a:extLst>
          </p:cNvPr>
          <p:cNvSpPr>
            <a:spLocks noGrp="1"/>
          </p:cNvSpPr>
          <p:nvPr>
            <p:ph type="title"/>
          </p:nvPr>
        </p:nvSpPr>
        <p:spPr>
          <a:xfrm>
            <a:off x="4797501" y="329184"/>
            <a:ext cx="6755626" cy="1783080"/>
          </a:xfrm>
        </p:spPr>
        <p:txBody>
          <a:bodyPr anchor="b">
            <a:normAutofit/>
          </a:bodyPr>
          <a:lstStyle/>
          <a:p>
            <a:r>
              <a:rPr lang="en-US" sz="5400"/>
              <a:t>Verify</a:t>
            </a:r>
          </a:p>
        </p:txBody>
      </p:sp>
      <p:pic>
        <p:nvPicPr>
          <p:cNvPr id="5" name="Picture 4">
            <a:extLst>
              <a:ext uri="{FF2B5EF4-FFF2-40B4-BE49-F238E27FC236}">
                <a16:creationId xmlns:a16="http://schemas.microsoft.com/office/drawing/2014/main" id="{A0EF451A-F597-3F25-6D87-4B82BFF72E81}"/>
              </a:ext>
            </a:extLst>
          </p:cNvPr>
          <p:cNvPicPr>
            <a:picLocks noChangeAspect="1"/>
          </p:cNvPicPr>
          <p:nvPr/>
        </p:nvPicPr>
        <p:blipFill>
          <a:blip r:embed="rId2">
            <a:extLst>
              <a:ext uri="{28A0092B-C50C-407E-A947-70E740481C1C}">
                <a14:useLocalDpi xmlns:a14="http://schemas.microsoft.com/office/drawing/2010/main" val="0"/>
              </a:ext>
            </a:extLst>
          </a:blip>
          <a:stretch/>
        </p:blipFill>
        <p:spPr>
          <a:xfrm>
            <a:off x="320040" y="267797"/>
            <a:ext cx="4014216" cy="3371941"/>
          </a:xfrm>
          <a:prstGeom prst="rect">
            <a:avLst/>
          </a:prstGeom>
        </p:spPr>
      </p:pic>
      <p:sp>
        <p:nvSpPr>
          <p:cNvPr id="34"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D832DBE-8373-BF81-90A4-3B0CCFADD10F}"/>
              </a:ext>
            </a:extLst>
          </p:cNvPr>
          <p:cNvPicPr>
            <a:picLocks noChangeAspect="1"/>
          </p:cNvPicPr>
          <p:nvPr/>
        </p:nvPicPr>
        <p:blipFill>
          <a:blip r:embed="rId3"/>
          <a:srcRect t="13843" b="2775"/>
          <a:stretch>
            <a:fillRect/>
          </a:stretch>
        </p:blipFill>
        <p:spPr>
          <a:xfrm>
            <a:off x="320040" y="4590930"/>
            <a:ext cx="3995928" cy="1216138"/>
          </a:xfrm>
          <a:prstGeom prst="rect">
            <a:avLst/>
          </a:prstGeom>
        </p:spPr>
      </p:pic>
      <p:sp>
        <p:nvSpPr>
          <p:cNvPr id="3" name="Content Placeholder 2">
            <a:extLst>
              <a:ext uri="{FF2B5EF4-FFF2-40B4-BE49-F238E27FC236}">
                <a16:creationId xmlns:a16="http://schemas.microsoft.com/office/drawing/2014/main" id="{BDECF941-6548-673E-7331-489F5EF24843}"/>
              </a:ext>
            </a:extLst>
          </p:cNvPr>
          <p:cNvSpPr>
            <a:spLocks noGrp="1"/>
          </p:cNvSpPr>
          <p:nvPr>
            <p:ph idx="1"/>
          </p:nvPr>
        </p:nvSpPr>
        <p:spPr>
          <a:xfrm>
            <a:off x="4654296" y="2697480"/>
            <a:ext cx="6898824" cy="3493008"/>
          </a:xfrm>
        </p:spPr>
        <p:txBody>
          <a:bodyPr>
            <a:normAutofit/>
          </a:bodyPr>
          <a:lstStyle/>
          <a:p>
            <a:pPr marL="0" indent="0">
              <a:buNone/>
            </a:pPr>
            <a:r>
              <a:rPr lang="en-US" sz="1200" b="1" dirty="0">
                <a:latin typeface="Calibri" panose="020F0502020204030204" pitchFamily="34" charset="0"/>
                <a:cs typeface="Calibri" panose="020F0502020204030204" pitchFamily="34" charset="0"/>
              </a:rPr>
              <a:t>Introduction</a:t>
            </a:r>
          </a:p>
          <a:p>
            <a:pPr marL="0" indent="0">
              <a:buNone/>
            </a:pPr>
            <a:r>
              <a:rPr lang="en-US" sz="1400" dirty="0">
                <a:latin typeface="Calibri" panose="020F0502020204030204" pitchFamily="34" charset="0"/>
                <a:cs typeface="Calibri" panose="020F0502020204030204" pitchFamily="34" charset="0"/>
              </a:rPr>
              <a:t>The Verify tool from SAP Concur is an AI-powered expense auditing solution designed to help organizations streamline their expense review process. It automates the auditing of employee-submitted expense reports by checking for potential issues such as duplicate expenses, missing receipts, additional air charges, and incorrect dates, etc. By leveraging machine learning and customizable rule sets, Verify reduces manual review workload, enhances compliance, and helps ensure financial accuracy. The tool can flag high-risk transactions for human auditors, allowing the team to focus its efforts on exceptions and potential fraud, thereby improving efficiency and control.</a:t>
            </a:r>
          </a:p>
          <a:p>
            <a:pPr marL="0" indent="0">
              <a:buNone/>
            </a:pPr>
            <a:r>
              <a:rPr lang="en-US" sz="1200" b="1" dirty="0">
                <a:latin typeface="Calibri" panose="020F0502020204030204" pitchFamily="34" charset="0"/>
                <a:cs typeface="Calibri" panose="020F0502020204030204" pitchFamily="34" charset="0"/>
              </a:rPr>
              <a:t>Purpose</a:t>
            </a:r>
          </a:p>
          <a:p>
            <a:pPr marL="0" indent="0">
              <a:buNone/>
            </a:pPr>
            <a:r>
              <a:rPr lang="en-US" sz="1400" dirty="0">
                <a:latin typeface="Calibri" panose="020F0502020204030204" pitchFamily="34" charset="0"/>
                <a:cs typeface="Calibri" panose="020F0502020204030204" pitchFamily="34" charset="0"/>
              </a:rPr>
              <a:t>The purpose of the Verify tool is to enhance the integrity, efficiency, and compliance of the expense management process by leveraging AI-powered auditing. Verify automatically reviews submitted expense reports to detect errors once an expense report is submitted, before it moves ahead in the approval workflow. This reduces minimal errors ahead of time, streamlining the review process to be quicker and smoother, and ultimately resulting in a quicker reimbursement. </a:t>
            </a:r>
            <a:endParaRPr lang="en-US" sz="1400" dirty="0"/>
          </a:p>
          <a:p>
            <a:pPr marL="0" indent="0">
              <a:buNone/>
            </a:pPr>
            <a:endParaRPr lang="en-US" sz="1200" dirty="0">
              <a:latin typeface="Calibri" panose="020F0502020204030204" pitchFamily="34" charset="0"/>
              <a:cs typeface="Calibri" panose="020F0502020204030204" pitchFamily="34" charset="0"/>
            </a:endParaRPr>
          </a:p>
          <a:p>
            <a:endParaRPr lang="en-US" sz="1200" dirty="0"/>
          </a:p>
        </p:txBody>
      </p:sp>
    </p:spTree>
    <p:extLst>
      <p:ext uri="{BB962C8B-B14F-4D97-AF65-F5344CB8AC3E}">
        <p14:creationId xmlns:p14="http://schemas.microsoft.com/office/powerpoint/2010/main" val="167476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911C7A-04FF-06D9-A2D6-BFC74C26F4AD}"/>
              </a:ext>
            </a:extLst>
          </p:cNvPr>
          <p:cNvSpPr>
            <a:spLocks noGrp="1"/>
          </p:cNvSpPr>
          <p:nvPr>
            <p:ph type="title"/>
          </p:nvPr>
        </p:nvSpPr>
        <p:spPr>
          <a:xfrm>
            <a:off x="804672" y="802955"/>
            <a:ext cx="4766330" cy="1454051"/>
          </a:xfrm>
        </p:spPr>
        <p:txBody>
          <a:bodyPr>
            <a:normAutofit/>
          </a:bodyPr>
          <a:lstStyle/>
          <a:p>
            <a:r>
              <a:rPr lang="en-US" sz="3600" b="1" dirty="0">
                <a:latin typeface="Calibri" panose="020F0502020204030204" pitchFamily="34" charset="0"/>
                <a:cs typeface="Calibri" panose="020F0502020204030204" pitchFamily="34" charset="0"/>
              </a:rPr>
              <a:t>Verify Checks</a:t>
            </a:r>
            <a:br>
              <a:rPr lang="en-US" sz="3600" b="1" dirty="0">
                <a:latin typeface="Calibri" panose="020F0502020204030204" pitchFamily="34" charset="0"/>
                <a:cs typeface="Calibri" panose="020F0502020204030204" pitchFamily="34" charset="0"/>
              </a:rPr>
            </a:br>
            <a:endParaRPr lang="en-US" sz="3600" dirty="0">
              <a:solidFill>
                <a:schemeClr val="tx2"/>
              </a:solidFill>
            </a:endParaRPr>
          </a:p>
        </p:txBody>
      </p:sp>
      <p:sp>
        <p:nvSpPr>
          <p:cNvPr id="4" name="Content Placeholder 2">
            <a:extLst>
              <a:ext uri="{FF2B5EF4-FFF2-40B4-BE49-F238E27FC236}">
                <a16:creationId xmlns:a16="http://schemas.microsoft.com/office/drawing/2014/main" id="{110CBA3F-16AD-7369-E7BF-C95993838F4C}"/>
              </a:ext>
            </a:extLst>
          </p:cNvPr>
          <p:cNvSpPr txBox="1">
            <a:spLocks noGrp="1"/>
          </p:cNvSpPr>
          <p:nvPr>
            <p:ph idx="1"/>
          </p:nvPr>
        </p:nvSpPr>
        <p:spPr>
          <a:xfrm>
            <a:off x="804672" y="1990725"/>
            <a:ext cx="4765949" cy="3784434"/>
          </a:xfrm>
          <a:prstGeom prst="rect">
            <a:avLst/>
          </a:prstGeom>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latin typeface="Calibri" panose="020F0502020204030204" pitchFamily="34" charset="0"/>
                <a:cs typeface="Calibri" panose="020F0502020204030204" pitchFamily="34" charset="0"/>
              </a:rPr>
              <a:t>Our campus has established the 13 verify checks in Concur. Please review the following slides for the detailed explanation of each of these checks and the action needed by users for these checks</a:t>
            </a:r>
          </a:p>
        </p:txBody>
      </p:sp>
      <p:grpSp>
        <p:nvGrpSpPr>
          <p:cNvPr id="25" name="Group 24">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26" name="Freeform: Shape 25">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a:extLst>
              <a:ext uri="{FF2B5EF4-FFF2-40B4-BE49-F238E27FC236}">
                <a16:creationId xmlns:a16="http://schemas.microsoft.com/office/drawing/2014/main" id="{F28AA216-0C6F-20CF-3210-1A08ABCFADD2}"/>
              </a:ext>
            </a:extLst>
          </p:cNvPr>
          <p:cNvPicPr>
            <a:picLocks noChangeAspect="1"/>
          </p:cNvPicPr>
          <p:nvPr/>
        </p:nvPicPr>
        <p:blipFill>
          <a:blip r:embed="rId2"/>
          <a:stretch>
            <a:fillRect/>
          </a:stretch>
        </p:blipFill>
        <p:spPr>
          <a:xfrm>
            <a:off x="8029575" y="962012"/>
            <a:ext cx="3058451" cy="5118748"/>
          </a:xfrm>
          <a:prstGeom prst="rect">
            <a:avLst/>
          </a:prstGeom>
        </p:spPr>
      </p:pic>
      <p:pic>
        <p:nvPicPr>
          <p:cNvPr id="7" name="Picture 6">
            <a:extLst>
              <a:ext uri="{FF2B5EF4-FFF2-40B4-BE49-F238E27FC236}">
                <a16:creationId xmlns:a16="http://schemas.microsoft.com/office/drawing/2014/main" id="{D4D9F55F-27B7-588E-455F-76415F7208C9}"/>
              </a:ext>
            </a:extLst>
          </p:cNvPr>
          <p:cNvPicPr>
            <a:picLocks noChangeAspect="1"/>
          </p:cNvPicPr>
          <p:nvPr/>
        </p:nvPicPr>
        <p:blipFill>
          <a:blip r:embed="rId3"/>
          <a:stretch>
            <a:fillRect/>
          </a:stretch>
        </p:blipFill>
        <p:spPr>
          <a:xfrm>
            <a:off x="1162704" y="3401522"/>
            <a:ext cx="3858163" cy="2915057"/>
          </a:xfrm>
          <a:prstGeom prst="rect">
            <a:avLst/>
          </a:prstGeom>
        </p:spPr>
      </p:pic>
    </p:spTree>
    <p:extLst>
      <p:ext uri="{BB962C8B-B14F-4D97-AF65-F5344CB8AC3E}">
        <p14:creationId xmlns:p14="http://schemas.microsoft.com/office/powerpoint/2010/main" val="4004299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3DF1-E4BC-348A-FFCD-938C51CB3566}"/>
              </a:ext>
            </a:extLst>
          </p:cNvPr>
          <p:cNvSpPr>
            <a:spLocks noGrp="1"/>
          </p:cNvSpPr>
          <p:nvPr>
            <p:ph type="title"/>
          </p:nvPr>
        </p:nvSpPr>
        <p:spPr>
          <a:xfrm>
            <a:off x="342900" y="133351"/>
            <a:ext cx="11010900" cy="952499"/>
          </a:xfrm>
        </p:spPr>
        <p:txBody>
          <a:bodyPr numCol="2">
            <a:normAutofit fontScale="90000"/>
          </a:bodyPr>
          <a:lstStyle/>
          <a:p>
            <a:r>
              <a:rPr lang="en-US" b="1" dirty="0">
                <a:solidFill>
                  <a:schemeClr val="tx1"/>
                </a:solidFill>
                <a:latin typeface="Calibri" panose="020F0502020204030204" pitchFamily="34" charset="0"/>
                <a:cs typeface="Calibri" panose="020F0502020204030204" pitchFamily="34" charset="0"/>
              </a:rPr>
              <a:t>Actions For Verify Checks</a:t>
            </a:r>
            <a:br>
              <a:rPr lang="en-US" b="1" dirty="0">
                <a:solidFill>
                  <a:schemeClr val="tx1"/>
                </a:solidFill>
                <a:latin typeface="Calibri" panose="020F0502020204030204" pitchFamily="34" charset="0"/>
                <a:cs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B08B27CB-DAB6-C3E0-F92C-E3653BD3DAD7}"/>
              </a:ext>
            </a:extLst>
          </p:cNvPr>
          <p:cNvSpPr>
            <a:spLocks noGrp="1"/>
          </p:cNvSpPr>
          <p:nvPr>
            <p:ph idx="1"/>
          </p:nvPr>
        </p:nvSpPr>
        <p:spPr>
          <a:xfrm>
            <a:off x="142874" y="1000124"/>
            <a:ext cx="11401425" cy="5724525"/>
          </a:xfrm>
        </p:spPr>
        <p:txBody>
          <a:bodyPr>
            <a:normAutofit lnSpcReduction="10000"/>
          </a:bodyPr>
          <a:lstStyle/>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Additional Air Charges </a:t>
            </a:r>
            <a:r>
              <a:rPr lang="en-US" sz="1700" dirty="0">
                <a:latin typeface="Calibri" panose="020F0502020204030204" pitchFamily="34" charset="0"/>
                <a:cs typeface="Calibri" panose="020F0502020204030204" pitchFamily="34" charset="0"/>
              </a:rPr>
              <a:t>– These charges include airline upgrades like economy plus, lounge access, and seat selections, etc., and are not reimbursable. However, exceptions may be considered for travelers with disabilities when necessary to accommodate their needs. </a:t>
            </a:r>
            <a:r>
              <a:rPr lang="en-GB" sz="1700" dirty="0">
                <a:latin typeface="Calibri" panose="020F0502020204030204" pitchFamily="34" charset="0"/>
                <a:cs typeface="Calibri" panose="020F0502020204030204" pitchFamily="34" charset="0"/>
              </a:rPr>
              <a:t>Traveler must obtain pre-approval from HR for such exception and attach the approval to their expense report.</a:t>
            </a:r>
            <a:r>
              <a:rPr lang="en-US" sz="1700" dirty="0">
                <a:latin typeface="Calibri" panose="020F0502020204030204" pitchFamily="34" charset="0"/>
                <a:cs typeface="Calibri" panose="020F0502020204030204" pitchFamily="34" charset="0"/>
              </a:rPr>
              <a:t>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Upload necessary documents if the additional expense is due to a disability. If not, exclude the additional amount and update the transaction amount in the expense line item. </a:t>
            </a:r>
          </a:p>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Additional Car Charges </a:t>
            </a:r>
            <a:r>
              <a:rPr lang="en-US" sz="1700" dirty="0">
                <a:solidFill>
                  <a:schemeClr val="tx2">
                    <a:lumMod val="75000"/>
                    <a:lumOff val="25000"/>
                  </a:schemeClr>
                </a:solidFill>
                <a:latin typeface="Calibri" panose="020F0502020204030204" pitchFamily="34" charset="0"/>
                <a:cs typeface="Calibri" panose="020F0502020204030204" pitchFamily="34" charset="0"/>
              </a:rPr>
              <a:t>– </a:t>
            </a:r>
            <a:r>
              <a:rPr lang="en-US" sz="1700" dirty="0">
                <a:latin typeface="Calibri" panose="020F0502020204030204" pitchFamily="34" charset="0"/>
                <a:cs typeface="Calibri" panose="020F0502020204030204" pitchFamily="34" charset="0"/>
              </a:rPr>
              <a:t>These charges include rental car charges like CDW/Insurance, etc., and are not reimbursable. </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solidFill>
                  <a:schemeClr val="tx2">
                    <a:lumMod val="75000"/>
                    <a:lumOff val="25000"/>
                  </a:schemeClr>
                </a:solidFill>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Exclude the additional insurance charges and update the rental amount under the transaction amount box in the expense line item. Refer to policy for additional details.</a:t>
            </a:r>
          </a:p>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Additional Hotel Charges </a:t>
            </a:r>
            <a:r>
              <a:rPr lang="en-US" sz="1700" dirty="0">
                <a:latin typeface="Calibri" panose="020F0502020204030204" pitchFamily="34" charset="0"/>
                <a:cs typeface="Calibri" panose="020F0502020204030204" pitchFamily="34" charset="0"/>
              </a:rPr>
              <a:t>– These charges include mini-bar, in-room/on-demand movies, and are not reimbursable.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Exclude the amount under the transaction amount box in the expense line item and claim the remaining amount</a:t>
            </a:r>
          </a:p>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Air Class </a:t>
            </a:r>
            <a:r>
              <a:rPr lang="en-US" sz="1700" dirty="0">
                <a:latin typeface="Calibri" panose="020F0502020204030204" pitchFamily="34" charset="0"/>
                <a:cs typeface="Calibri" panose="020F0502020204030204" pitchFamily="34" charset="0"/>
              </a:rPr>
              <a:t>– These charges include air charges other than coach and economy and are not reimbursable.  However, exceptions may be considered for travelers when necessary to accommodate their needs. A written justification must be provided and approved in advance.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solidFill>
                  <a:schemeClr val="tx2">
                    <a:lumMod val="75000"/>
                    <a:lumOff val="25000"/>
                  </a:schemeClr>
                </a:solidFill>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If justifying documentation is not provided, exclude the amount under the transaction amount box in the expense line item and claim the remaining amount</a:t>
            </a:r>
          </a:p>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Car Wash </a:t>
            </a:r>
            <a:r>
              <a:rPr lang="en-US" sz="1700" dirty="0">
                <a:latin typeface="Calibri" panose="020F0502020204030204" pitchFamily="34" charset="0"/>
                <a:cs typeface="Calibri" panose="020F0502020204030204" pitchFamily="34" charset="0"/>
              </a:rPr>
              <a:t>– These charges include Car washes or detailing services and are not reimbursable.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include a justification, mark as personal, or remove from the expense report.</a:t>
            </a:r>
          </a:p>
          <a:p>
            <a:pPr marL="342900" indent="-342900">
              <a:buFont typeface="+mj-lt"/>
              <a:buAutoNum type="arabicPeriod"/>
            </a:pPr>
            <a:r>
              <a:rPr lang="en-US" sz="1700" b="1" dirty="0">
                <a:solidFill>
                  <a:schemeClr val="tx2">
                    <a:lumMod val="75000"/>
                    <a:lumOff val="25000"/>
                  </a:schemeClr>
                </a:solidFill>
                <a:latin typeface="Calibri" panose="020F0502020204030204" pitchFamily="34" charset="0"/>
                <a:cs typeface="Calibri" panose="020F0502020204030204" pitchFamily="34" charset="0"/>
              </a:rPr>
              <a:t>Duplicate Receipt </a:t>
            </a:r>
            <a:r>
              <a:rPr lang="en-US" sz="1700" dirty="0">
                <a:latin typeface="Calibri" panose="020F0502020204030204" pitchFamily="34" charset="0"/>
                <a:cs typeface="Calibri" panose="020F0502020204030204" pitchFamily="34" charset="0"/>
              </a:rPr>
              <a:t>- This means that the expense has a receipt that appears to have been used previously in another expense report.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solidFill>
                  <a:schemeClr val="tx2">
                    <a:lumMod val="75000"/>
                    <a:lumOff val="25000"/>
                  </a:schemeClr>
                </a:solidFill>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Please add the valid receipt or exclude it from the report and resubmit.</a:t>
            </a:r>
          </a:p>
          <a:p>
            <a:pPr marL="0" indent="0">
              <a:buNone/>
            </a:pPr>
            <a:endParaRPr lang="en-US" sz="17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9199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39FB8-DB82-ACF5-9C33-E4F2F3803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2789D-70A5-BC85-6941-7144535B50A0}"/>
              </a:ext>
            </a:extLst>
          </p:cNvPr>
          <p:cNvSpPr>
            <a:spLocks noGrp="1"/>
          </p:cNvSpPr>
          <p:nvPr>
            <p:ph type="title"/>
          </p:nvPr>
        </p:nvSpPr>
        <p:spPr>
          <a:xfrm>
            <a:off x="380998" y="0"/>
            <a:ext cx="11115676" cy="695325"/>
          </a:xfrm>
        </p:spPr>
        <p:txBody>
          <a:bodyPr numCol="2">
            <a:normAutofit fontScale="90000"/>
          </a:bodyPr>
          <a:lstStyle/>
          <a:p>
            <a:r>
              <a:rPr lang="en-US" b="1" dirty="0">
                <a:solidFill>
                  <a:schemeClr val="tx1"/>
                </a:solidFill>
                <a:latin typeface="Calibri" panose="020F0502020204030204" pitchFamily="34" charset="0"/>
                <a:cs typeface="Calibri" panose="020F0502020204030204" pitchFamily="34" charset="0"/>
              </a:rPr>
              <a:t>Actions For Verify Checks</a:t>
            </a:r>
            <a:br>
              <a:rPr lang="en-US" b="1" dirty="0">
                <a:solidFill>
                  <a:schemeClr val="tx1"/>
                </a:solidFill>
                <a:latin typeface="Calibri" panose="020F0502020204030204" pitchFamily="34" charset="0"/>
                <a:cs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E1D4C57F-4C0F-7C88-1FCB-4E5E70841251}"/>
              </a:ext>
            </a:extLst>
          </p:cNvPr>
          <p:cNvSpPr>
            <a:spLocks noGrp="1"/>
          </p:cNvSpPr>
          <p:nvPr>
            <p:ph idx="1"/>
          </p:nvPr>
        </p:nvSpPr>
        <p:spPr>
          <a:xfrm>
            <a:off x="238124" y="695326"/>
            <a:ext cx="11401425" cy="6029324"/>
          </a:xfrm>
        </p:spPr>
        <p:txBody>
          <a:bodyPr>
            <a:normAutofit/>
          </a:bodyPr>
          <a:lstStyle/>
          <a:p>
            <a:pPr marL="342900" indent="-342900">
              <a:buFont typeface="+mj-lt"/>
              <a:buAutoNum type="arabicPeriod" startAt="7"/>
            </a:pPr>
            <a:r>
              <a:rPr lang="en-US" sz="1700" b="1" dirty="0">
                <a:solidFill>
                  <a:schemeClr val="tx2">
                    <a:lumMod val="75000"/>
                    <a:lumOff val="25000"/>
                  </a:schemeClr>
                </a:solidFill>
                <a:latin typeface="Calibri" panose="020F0502020204030204" pitchFamily="34" charset="0"/>
                <a:cs typeface="Calibri" panose="020F0502020204030204" pitchFamily="34" charset="0"/>
              </a:rPr>
              <a:t>Excessive Tip </a:t>
            </a:r>
            <a:r>
              <a:rPr lang="en-US" sz="1700" dirty="0">
                <a:latin typeface="Calibri" panose="020F0502020204030204" pitchFamily="34" charset="0"/>
                <a:cs typeface="Calibri" panose="020F0502020204030204" pitchFamily="34" charset="0"/>
              </a:rPr>
              <a:t>– These charges include tips that are greater than 20% and are not reimbursable. Refer to policy for additional details. </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solidFill>
                  <a:schemeClr val="tx2">
                    <a:lumMod val="75000"/>
                    <a:lumOff val="25000"/>
                  </a:schemeClr>
                </a:solidFill>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Please include justification or reduce the amount under the transaction amount box in the expense line item</a:t>
            </a:r>
            <a:endParaRPr lang="en-US" sz="1400" b="1" dirty="0">
              <a:solidFill>
                <a:schemeClr val="tx2">
                  <a:lumMod val="75000"/>
                  <a:lumOff val="25000"/>
                </a:schemeClr>
              </a:solidFill>
              <a:latin typeface="Calibri" panose="020F0502020204030204" pitchFamily="34" charset="0"/>
              <a:cs typeface="Calibri" panose="020F0502020204030204" pitchFamily="34" charset="0"/>
            </a:endParaRPr>
          </a:p>
          <a:p>
            <a:pPr marL="342900" indent="-342900">
              <a:buFont typeface="+mj-lt"/>
              <a:buAutoNum type="arabicPeriod" startAt="7"/>
            </a:pPr>
            <a:r>
              <a:rPr lang="en-US" sz="1700" b="1" dirty="0">
                <a:solidFill>
                  <a:schemeClr val="tx2">
                    <a:lumMod val="75000"/>
                    <a:lumOff val="25000"/>
                  </a:schemeClr>
                </a:solidFill>
                <a:latin typeface="Calibri" panose="020F0502020204030204" pitchFamily="34" charset="0"/>
                <a:cs typeface="Calibri" panose="020F0502020204030204" pitchFamily="34" charset="0"/>
              </a:rPr>
              <a:t>Family and Home Care </a:t>
            </a:r>
            <a:r>
              <a:rPr lang="en-US" sz="1700" dirty="0">
                <a:latin typeface="Calibri" panose="020F0502020204030204" pitchFamily="34" charset="0"/>
                <a:cs typeface="Calibri" panose="020F0502020204030204" pitchFamily="34" charset="0"/>
              </a:rPr>
              <a:t>– These charges include pet, child, elder, and house care and are not reimbursable.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exclude the charges from the report.</a:t>
            </a:r>
          </a:p>
          <a:p>
            <a:pPr marL="342900" indent="-342900">
              <a:buFont typeface="+mj-lt"/>
              <a:buAutoNum type="arabicPeriod" startAt="7"/>
            </a:pPr>
            <a:r>
              <a:rPr lang="en-US" sz="1700" b="1" dirty="0">
                <a:solidFill>
                  <a:schemeClr val="tx2">
                    <a:lumMod val="75000"/>
                    <a:lumOff val="25000"/>
                  </a:schemeClr>
                </a:solidFill>
                <a:latin typeface="Calibri" panose="020F0502020204030204" pitchFamily="34" charset="0"/>
                <a:cs typeface="Calibri" panose="020F0502020204030204" pitchFamily="34" charset="0"/>
              </a:rPr>
              <a:t>Illegible Receipt </a:t>
            </a:r>
            <a:r>
              <a:rPr lang="en-US" sz="1700" dirty="0">
                <a:latin typeface="Calibri" panose="020F0502020204030204" pitchFamily="34" charset="0"/>
                <a:cs typeface="Calibri" panose="020F0502020204030204" pitchFamily="34" charset="0"/>
              </a:rPr>
              <a:t>– This means that the receipt attached for the expense is not clear enough to analyze the dates and the image is not readable. Examples include low contrast and images with overlapping text, such as watermarks.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attach a different image of the receipt.</a:t>
            </a:r>
          </a:p>
          <a:p>
            <a:pPr marL="342900" indent="-342900">
              <a:buFont typeface="+mj-lt"/>
              <a:buAutoNum type="arabicPeriod" startAt="7"/>
            </a:pPr>
            <a:r>
              <a:rPr lang="en-US" sz="1700" b="1" dirty="0">
                <a:solidFill>
                  <a:schemeClr val="tx2">
                    <a:lumMod val="75000"/>
                    <a:lumOff val="25000"/>
                  </a:schemeClr>
                </a:solidFill>
                <a:latin typeface="Calibri" panose="020F0502020204030204" pitchFamily="34" charset="0"/>
                <a:cs typeface="Calibri" panose="020F0502020204030204" pitchFamily="34" charset="0"/>
              </a:rPr>
              <a:t>Incorrect Amount </a:t>
            </a:r>
            <a:r>
              <a:rPr lang="en-US" sz="1700" dirty="0">
                <a:latin typeface="Calibri" panose="020F0502020204030204" pitchFamily="34" charset="0"/>
                <a:cs typeface="Calibri" panose="020F0502020204030204" pitchFamily="34" charset="0"/>
              </a:rPr>
              <a:t>– This means that the amount on the receipt is missing, incomplete, or does not match the amount of the expense added on the expense entry transaction amount box.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add the correct amount under the transaction amount box in the expense line item</a:t>
            </a:r>
          </a:p>
          <a:p>
            <a:pPr marL="342900" indent="-342900">
              <a:buFont typeface="+mj-lt"/>
              <a:buAutoNum type="arabicPeriod" startAt="11"/>
            </a:pPr>
            <a:r>
              <a:rPr lang="en-US" sz="1700" b="1" dirty="0">
                <a:solidFill>
                  <a:schemeClr val="tx2">
                    <a:lumMod val="75000"/>
                    <a:lumOff val="25000"/>
                  </a:schemeClr>
                </a:solidFill>
                <a:latin typeface="Calibri" panose="020F0502020204030204" pitchFamily="34" charset="0"/>
                <a:cs typeface="Calibri" panose="020F0502020204030204" pitchFamily="34" charset="0"/>
              </a:rPr>
              <a:t>Incorrect Date </a:t>
            </a:r>
            <a:r>
              <a:rPr lang="en-US" sz="1700" dirty="0">
                <a:latin typeface="Calibri" panose="020F0502020204030204" pitchFamily="34" charset="0"/>
                <a:cs typeface="Calibri" panose="020F0502020204030204" pitchFamily="34" charset="0"/>
              </a:rPr>
              <a:t>– This means that the date of the receipt is missing, incomplete (Month, Day, and Year required) or does not match the date of the expense claim.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correct the date discrepancy and update the correct dates. </a:t>
            </a:r>
          </a:p>
          <a:p>
            <a:pPr marL="342900" indent="-342900">
              <a:buFont typeface="+mj-lt"/>
              <a:buAutoNum type="arabicPeriod" startAt="11"/>
            </a:pPr>
            <a:r>
              <a:rPr lang="en-US" sz="1700" b="1" dirty="0">
                <a:solidFill>
                  <a:schemeClr val="tx2">
                    <a:lumMod val="75000"/>
                    <a:lumOff val="25000"/>
                  </a:schemeClr>
                </a:solidFill>
                <a:latin typeface="Calibri" panose="020F0502020204030204" pitchFamily="34" charset="0"/>
                <a:cs typeface="Calibri" panose="020F0502020204030204" pitchFamily="34" charset="0"/>
              </a:rPr>
              <a:t>Incorrect Expense Type </a:t>
            </a:r>
            <a:r>
              <a:rPr lang="en-US" sz="1700" dirty="0">
                <a:latin typeface="Calibri" panose="020F0502020204030204" pitchFamily="34" charset="0"/>
                <a:cs typeface="Calibri" panose="020F0502020204030204" pitchFamily="34" charset="0"/>
              </a:rPr>
              <a:t>– This means that depending on the spend the expense type selected is incorrect. Examples include meal, lodging or airfare. If the types of spend for the receipt and the expense type don't match, this check will raise a flag. Refer to policy for additional details.</a:t>
            </a:r>
          </a:p>
          <a:p>
            <a:pPr marL="457200" lvl="1" indent="0">
              <a:buNone/>
            </a:pPr>
            <a:r>
              <a:rPr lang="en-US" sz="1400" b="1" dirty="0">
                <a:solidFill>
                  <a:schemeClr val="accent2"/>
                </a:solidFill>
                <a:latin typeface="Calibri" panose="020F0502020204030204" pitchFamily="34" charset="0"/>
                <a:cs typeface="Calibri" panose="020F0502020204030204" pitchFamily="34" charset="0"/>
              </a:rPr>
              <a:t>Actions to be taken </a:t>
            </a:r>
            <a:r>
              <a:rPr lang="en-US" sz="1400" dirty="0">
                <a:latin typeface="Calibri" panose="020F0502020204030204" pitchFamily="34" charset="0"/>
                <a:cs typeface="Calibri" panose="020F0502020204030204" pitchFamily="34" charset="0"/>
              </a:rPr>
              <a:t>- Please choose the correct expense type</a:t>
            </a:r>
          </a:p>
        </p:txBody>
      </p:sp>
    </p:spTree>
    <p:extLst>
      <p:ext uri="{BB962C8B-B14F-4D97-AF65-F5344CB8AC3E}">
        <p14:creationId xmlns:p14="http://schemas.microsoft.com/office/powerpoint/2010/main" val="2663799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9B0A7A-6CAC-CD3C-2C13-D5B5F9F74D5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BC4A049-279C-FD46-987C-17A9F1D41778}"/>
              </a:ext>
            </a:extLst>
          </p:cNvPr>
          <p:cNvSpPr>
            <a:spLocks noGrp="1"/>
          </p:cNvSpPr>
          <p:nvPr>
            <p:ph idx="1"/>
          </p:nvPr>
        </p:nvSpPr>
        <p:spPr>
          <a:xfrm>
            <a:off x="219060" y="1602533"/>
            <a:ext cx="5380121" cy="3353476"/>
          </a:xfrm>
        </p:spPr>
        <p:txBody>
          <a:bodyPr anchor="t">
            <a:normAutofit/>
          </a:bodyPr>
          <a:lstStyle/>
          <a:p>
            <a:pPr marL="0" indent="0">
              <a:buNone/>
            </a:pPr>
            <a:r>
              <a:rPr lang="en-US" sz="1700" b="1" dirty="0">
                <a:solidFill>
                  <a:schemeClr val="tx2">
                    <a:lumMod val="75000"/>
                    <a:lumOff val="25000"/>
                  </a:schemeClr>
                </a:solidFill>
                <a:latin typeface="Calibri" panose="020F0502020204030204" pitchFamily="34" charset="0"/>
                <a:cs typeface="Calibri" panose="020F0502020204030204" pitchFamily="34" charset="0"/>
              </a:rPr>
              <a:t>13. No itemized Receipt </a:t>
            </a:r>
            <a:r>
              <a:rPr lang="en-US" sz="1800" dirty="0">
                <a:solidFill>
                  <a:schemeClr val="tx2"/>
                </a:solidFill>
                <a:latin typeface="Calibri" panose="020F0502020204030204" pitchFamily="34" charset="0"/>
                <a:cs typeface="Calibri" panose="020F0502020204030204" pitchFamily="34" charset="0"/>
              </a:rPr>
              <a:t>– This means that the expense do not have an itemized receipt. Refer to policy for additional details.</a:t>
            </a:r>
          </a:p>
          <a:p>
            <a:pPr marL="457200" lvl="1" indent="0">
              <a:buNone/>
            </a:pPr>
            <a:r>
              <a:rPr lang="en-US" sz="1800" b="1" dirty="0">
                <a:solidFill>
                  <a:schemeClr val="accent2"/>
                </a:solidFill>
                <a:latin typeface="Calibri" panose="020F0502020204030204" pitchFamily="34" charset="0"/>
                <a:cs typeface="Calibri" panose="020F0502020204030204" pitchFamily="34" charset="0"/>
              </a:rPr>
              <a:t>Actions to be taken </a:t>
            </a:r>
            <a:r>
              <a:rPr lang="en-US" sz="1800" dirty="0">
                <a:solidFill>
                  <a:schemeClr val="tx2"/>
                </a:solidFill>
                <a:latin typeface="Calibri" panose="020F0502020204030204" pitchFamily="34" charset="0"/>
                <a:cs typeface="Calibri" panose="020F0502020204030204" pitchFamily="34" charset="0"/>
              </a:rPr>
              <a:t>- Please add the itemized receipt to the expense. </a:t>
            </a:r>
            <a:endParaRPr lang="en-US" sz="1800" b="1" dirty="0">
              <a:solidFill>
                <a:schemeClr val="tx2"/>
              </a:solidFill>
              <a:latin typeface="Calibri" panose="020F0502020204030204" pitchFamily="34" charset="0"/>
              <a:cs typeface="Calibri" panose="020F0502020204030204" pitchFamily="34" charset="0"/>
            </a:endParaRPr>
          </a:p>
          <a:p>
            <a:pPr marL="457200" lvl="1" indent="0">
              <a:buNone/>
            </a:pPr>
            <a:endParaRPr lang="en-US" sz="1800" dirty="0">
              <a:solidFill>
                <a:schemeClr val="tx2"/>
              </a:solidFill>
              <a:latin typeface="Calibri" panose="020F0502020204030204" pitchFamily="34" charset="0"/>
              <a:cs typeface="Calibri" panose="020F0502020204030204" pitchFamily="34" charset="0"/>
            </a:endParaRPr>
          </a:p>
        </p:txBody>
      </p:sp>
      <p:grpSp>
        <p:nvGrpSpPr>
          <p:cNvPr id="14" name="Group 13">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5" name="Freeform: Shape 14">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Receipt Check">
            <a:extLst>
              <a:ext uri="{FF2B5EF4-FFF2-40B4-BE49-F238E27FC236}">
                <a16:creationId xmlns:a16="http://schemas.microsoft.com/office/drawing/2014/main" id="{654999CD-3797-D1FE-8B1C-9873CF3532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08392" y="1819656"/>
            <a:ext cx="4142232" cy="4142232"/>
          </a:xfrm>
          <a:prstGeom prst="rect">
            <a:avLst/>
          </a:prstGeom>
        </p:spPr>
      </p:pic>
      <p:sp>
        <p:nvSpPr>
          <p:cNvPr id="6" name="Title 1">
            <a:extLst>
              <a:ext uri="{FF2B5EF4-FFF2-40B4-BE49-F238E27FC236}">
                <a16:creationId xmlns:a16="http://schemas.microsoft.com/office/drawing/2014/main" id="{2C508599-7DC9-2870-B67D-6EB480B3C3F9}"/>
              </a:ext>
            </a:extLst>
          </p:cNvPr>
          <p:cNvSpPr>
            <a:spLocks noGrp="1"/>
          </p:cNvSpPr>
          <p:nvPr>
            <p:ph type="title"/>
          </p:nvPr>
        </p:nvSpPr>
        <p:spPr>
          <a:xfrm>
            <a:off x="123825" y="76200"/>
            <a:ext cx="11963399" cy="1085850"/>
          </a:xfrm>
        </p:spPr>
        <p:txBody>
          <a:bodyPr numCol="2">
            <a:normAutofit/>
          </a:bodyPr>
          <a:lstStyle/>
          <a:p>
            <a:r>
              <a:rPr lang="en-US" b="1" dirty="0">
                <a:solidFill>
                  <a:schemeClr val="tx1"/>
                </a:solidFill>
                <a:latin typeface="Calibri" panose="020F0502020204030204" pitchFamily="34" charset="0"/>
                <a:cs typeface="Calibri" panose="020F0502020204030204" pitchFamily="34" charset="0"/>
              </a:rPr>
              <a:t>Actions For Verify Checks</a:t>
            </a:r>
            <a:br>
              <a:rPr lang="en-US" b="1" dirty="0">
                <a:solidFill>
                  <a:schemeClr val="tx1"/>
                </a:solidFill>
                <a:latin typeface="Calibri" panose="020F0502020204030204" pitchFamily="34" charset="0"/>
                <a:cs typeface="Calibri" panose="020F0502020204030204" pitchFamily="34" charset="0"/>
              </a:rPr>
            </a:br>
            <a:endParaRPr lang="en-US" dirty="0"/>
          </a:p>
        </p:txBody>
      </p:sp>
    </p:spTree>
    <p:extLst>
      <p:ext uri="{BB962C8B-B14F-4D97-AF65-F5344CB8AC3E}">
        <p14:creationId xmlns:p14="http://schemas.microsoft.com/office/powerpoint/2010/main" val="1725186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4B3ED3-FE55-6590-544C-38BCAF0B303E}"/>
              </a:ext>
            </a:extLst>
          </p:cNvPr>
          <p:cNvSpPr>
            <a:spLocks noGrp="1"/>
          </p:cNvSpPr>
          <p:nvPr>
            <p:ph type="title"/>
          </p:nvPr>
        </p:nvSpPr>
        <p:spPr>
          <a:xfrm>
            <a:off x="142875" y="296675"/>
            <a:ext cx="6972300" cy="903475"/>
          </a:xfrm>
        </p:spPr>
        <p:txBody>
          <a:bodyPr>
            <a:normAutofit fontScale="90000"/>
          </a:bodyPr>
          <a:lstStyle/>
          <a:p>
            <a:r>
              <a:rPr lang="en-US" sz="3600" b="1" dirty="0">
                <a:solidFill>
                  <a:schemeClr val="tx2"/>
                </a:solidFill>
              </a:rPr>
              <a:t>Expense Approval Workflow - Concur</a:t>
            </a:r>
          </a:p>
        </p:txBody>
      </p:sp>
      <p:sp>
        <p:nvSpPr>
          <p:cNvPr id="3" name="Content Placeholder 2">
            <a:extLst>
              <a:ext uri="{FF2B5EF4-FFF2-40B4-BE49-F238E27FC236}">
                <a16:creationId xmlns:a16="http://schemas.microsoft.com/office/drawing/2014/main" id="{8D47E738-BE09-8D5B-223E-2E7B60311E2A}"/>
              </a:ext>
            </a:extLst>
          </p:cNvPr>
          <p:cNvSpPr>
            <a:spLocks noGrp="1"/>
          </p:cNvSpPr>
          <p:nvPr>
            <p:ph idx="1"/>
          </p:nvPr>
        </p:nvSpPr>
        <p:spPr>
          <a:xfrm>
            <a:off x="142875" y="1295400"/>
            <a:ext cx="5886449" cy="4479760"/>
          </a:xfrm>
        </p:spPr>
        <p:txBody>
          <a:bodyPr anchor="t">
            <a:normAutofit/>
          </a:bodyPr>
          <a:lstStyle/>
          <a:p>
            <a:pPr marL="0" indent="0">
              <a:buNone/>
            </a:pPr>
            <a:r>
              <a:rPr lang="en-US" sz="1800" dirty="0">
                <a:solidFill>
                  <a:schemeClr val="tx2"/>
                </a:solidFill>
              </a:rPr>
              <a:t>The expense workflow in Concur is going to be as follows </a:t>
            </a:r>
          </a:p>
          <a:p>
            <a:r>
              <a:rPr lang="en-US" sz="1800" dirty="0">
                <a:solidFill>
                  <a:schemeClr val="tx2"/>
                </a:solidFill>
              </a:rPr>
              <a:t>Pending Concur Audit Service</a:t>
            </a:r>
          </a:p>
          <a:p>
            <a:r>
              <a:rPr lang="en-US" sz="1800" dirty="0">
                <a:solidFill>
                  <a:schemeClr val="tx2"/>
                </a:solidFill>
              </a:rPr>
              <a:t>Travel/Supervisor Approval </a:t>
            </a:r>
          </a:p>
          <a:p>
            <a:r>
              <a:rPr lang="en-US" sz="1800" dirty="0">
                <a:solidFill>
                  <a:schemeClr val="tx2"/>
                </a:solidFill>
              </a:rPr>
              <a:t>Cost Object Approval </a:t>
            </a:r>
          </a:p>
          <a:p>
            <a:r>
              <a:rPr lang="en-US" sz="1800" dirty="0">
                <a:solidFill>
                  <a:schemeClr val="tx2"/>
                </a:solidFill>
              </a:rPr>
              <a:t>Accounts Payable Review</a:t>
            </a:r>
          </a:p>
          <a:p>
            <a:pPr marL="0" indent="0">
              <a:buNone/>
            </a:pPr>
            <a:endParaRPr lang="en-US" sz="1800" dirty="0">
              <a:solidFill>
                <a:schemeClr val="tx2"/>
              </a:solidFill>
            </a:endParaRPr>
          </a:p>
          <a:p>
            <a:pPr marL="0" indent="0">
              <a:buNone/>
            </a:pPr>
            <a:r>
              <a:rPr lang="en-US" sz="1800" dirty="0">
                <a:solidFill>
                  <a:schemeClr val="tx2"/>
                </a:solidFill>
              </a:rPr>
              <a:t>Sponsored Program Workflow in Concur will be as follows</a:t>
            </a:r>
          </a:p>
          <a:p>
            <a:r>
              <a:rPr lang="en-US" sz="1800" dirty="0">
                <a:solidFill>
                  <a:schemeClr val="tx2"/>
                </a:solidFill>
              </a:rPr>
              <a:t>Pending Concur Audit Service</a:t>
            </a:r>
          </a:p>
          <a:p>
            <a:r>
              <a:rPr lang="en-US" sz="1800" dirty="0">
                <a:solidFill>
                  <a:schemeClr val="tx2"/>
                </a:solidFill>
              </a:rPr>
              <a:t>Travel/Supervisor Approval </a:t>
            </a:r>
          </a:p>
          <a:p>
            <a:r>
              <a:rPr lang="en-US" sz="1800" dirty="0">
                <a:solidFill>
                  <a:schemeClr val="tx2"/>
                </a:solidFill>
              </a:rPr>
              <a:t>Cost Object Approval </a:t>
            </a:r>
          </a:p>
          <a:p>
            <a:r>
              <a:rPr lang="en-US" sz="1800" dirty="0">
                <a:solidFill>
                  <a:schemeClr val="tx2"/>
                </a:solidFill>
              </a:rPr>
              <a:t>Sponsored Fund Approver</a:t>
            </a:r>
          </a:p>
          <a:p>
            <a:r>
              <a:rPr lang="en-US" sz="1800" dirty="0">
                <a:solidFill>
                  <a:schemeClr val="tx2"/>
                </a:solidFill>
              </a:rPr>
              <a:t>Accounts Payable Review</a:t>
            </a:r>
          </a:p>
          <a:p>
            <a:pPr marL="0" indent="0">
              <a:buNone/>
            </a:pPr>
            <a:endParaRPr lang="en-US" sz="1800" dirty="0">
              <a:solidFill>
                <a:schemeClr val="tx2"/>
              </a:solidFill>
            </a:endParaRPr>
          </a:p>
        </p:txBody>
      </p:sp>
      <p:grpSp>
        <p:nvGrpSpPr>
          <p:cNvPr id="28" name="Group 27">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5" name="Freeform: Shape 14">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a:extLst>
              <a:ext uri="{FF2B5EF4-FFF2-40B4-BE49-F238E27FC236}">
                <a16:creationId xmlns:a16="http://schemas.microsoft.com/office/drawing/2014/main" id="{DA1124EF-4DD5-71F1-DF96-310BAF8B2617}"/>
              </a:ext>
            </a:extLst>
          </p:cNvPr>
          <p:cNvPicPr>
            <a:picLocks noChangeAspect="1"/>
          </p:cNvPicPr>
          <p:nvPr/>
        </p:nvPicPr>
        <p:blipFill>
          <a:blip r:embed="rId2"/>
          <a:stretch>
            <a:fillRect/>
          </a:stretch>
        </p:blipFill>
        <p:spPr>
          <a:xfrm>
            <a:off x="7582471" y="345552"/>
            <a:ext cx="4142232" cy="3251651"/>
          </a:xfrm>
          <a:prstGeom prst="rect">
            <a:avLst/>
          </a:prstGeom>
        </p:spPr>
      </p:pic>
      <p:pic>
        <p:nvPicPr>
          <p:cNvPr id="7" name="Picture 6">
            <a:extLst>
              <a:ext uri="{FF2B5EF4-FFF2-40B4-BE49-F238E27FC236}">
                <a16:creationId xmlns:a16="http://schemas.microsoft.com/office/drawing/2014/main" id="{D9673B25-BFE2-BD8B-31E0-4B0294EA01D8}"/>
              </a:ext>
            </a:extLst>
          </p:cNvPr>
          <p:cNvPicPr>
            <a:picLocks noChangeAspect="1"/>
          </p:cNvPicPr>
          <p:nvPr/>
        </p:nvPicPr>
        <p:blipFill>
          <a:blip r:embed="rId3"/>
          <a:stretch>
            <a:fillRect/>
          </a:stretch>
        </p:blipFill>
        <p:spPr>
          <a:xfrm>
            <a:off x="7615807" y="3302144"/>
            <a:ext cx="3342705" cy="3219450"/>
          </a:xfrm>
          <a:prstGeom prst="rect">
            <a:avLst/>
          </a:prstGeom>
        </p:spPr>
      </p:pic>
    </p:spTree>
    <p:extLst>
      <p:ext uri="{BB962C8B-B14F-4D97-AF65-F5344CB8AC3E}">
        <p14:creationId xmlns:p14="http://schemas.microsoft.com/office/powerpoint/2010/main" val="343295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DECAF0-269A-BF3C-6748-BD1B5F5B7509}"/>
              </a:ext>
            </a:extLst>
          </p:cNvPr>
          <p:cNvSpPr>
            <a:spLocks noGrp="1"/>
          </p:cNvSpPr>
          <p:nvPr>
            <p:ph type="title"/>
          </p:nvPr>
        </p:nvSpPr>
        <p:spPr>
          <a:xfrm>
            <a:off x="408937" y="2419982"/>
            <a:ext cx="4805996" cy="1297115"/>
          </a:xfrm>
        </p:spPr>
        <p:txBody>
          <a:bodyPr vert="horz" lIns="91440" tIns="45720" rIns="91440" bIns="45720" rtlCol="0" anchor="t">
            <a:normAutofit/>
          </a:bodyPr>
          <a:lstStyle/>
          <a:p>
            <a:r>
              <a:rPr lang="en-US" sz="4000" kern="1200" dirty="0">
                <a:solidFill>
                  <a:schemeClr val="tx2"/>
                </a:solidFill>
                <a:latin typeface="+mj-lt"/>
                <a:ea typeface="+mj-ea"/>
                <a:cs typeface="+mj-cs"/>
              </a:rPr>
              <a:t>Thank you!</a:t>
            </a:r>
          </a:p>
        </p:txBody>
      </p:sp>
      <p:grpSp>
        <p:nvGrpSpPr>
          <p:cNvPr id="39" name="Group 38">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40" name="Freeform: Shape 39">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0942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1076</Words>
  <Application>Microsoft Office PowerPoint</Application>
  <PresentationFormat>Widescreen</PresentationFormat>
  <Paragraphs>56</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Verify Effective: July 28th, 2025</vt:lpstr>
      <vt:lpstr>PowerPoint Presentation</vt:lpstr>
      <vt:lpstr>Verify</vt:lpstr>
      <vt:lpstr>Verify Checks </vt:lpstr>
      <vt:lpstr>Actions For Verify Checks </vt:lpstr>
      <vt:lpstr>Actions For Verify Checks </vt:lpstr>
      <vt:lpstr>Actions For Verify Checks </vt:lpstr>
      <vt:lpstr>Expense Approval Workflow - Concur</vt:lpstr>
      <vt:lpstr>Thank you!</vt:lpstr>
    </vt:vector>
  </TitlesOfParts>
  <Company>Cal State San Bernardino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Manorama Sinha</dc:creator>
  <cp:lastModifiedBy>Manorama Sinha</cp:lastModifiedBy>
  <cp:revision>9</cp:revision>
  <dcterms:created xsi:type="dcterms:W3CDTF">2025-07-21T22:03:04Z</dcterms:created>
  <dcterms:modified xsi:type="dcterms:W3CDTF">2025-07-22T01:18:23Z</dcterms:modified>
</cp:coreProperties>
</file>